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63" r:id="rId3"/>
    <p:sldId id="412" r:id="rId4"/>
    <p:sldId id="413" r:id="rId5"/>
    <p:sldId id="287" r:id="rId6"/>
    <p:sldId id="375" r:id="rId7"/>
    <p:sldId id="386" r:id="rId8"/>
    <p:sldId id="376" r:id="rId9"/>
    <p:sldId id="377" r:id="rId10"/>
    <p:sldId id="378" r:id="rId11"/>
    <p:sldId id="379" r:id="rId12"/>
    <p:sldId id="289" r:id="rId13"/>
    <p:sldId id="380" r:id="rId14"/>
    <p:sldId id="291" r:id="rId15"/>
    <p:sldId id="292" r:id="rId16"/>
    <p:sldId id="381" r:id="rId17"/>
    <p:sldId id="389" r:id="rId18"/>
    <p:sldId id="390" r:id="rId19"/>
    <p:sldId id="391" r:id="rId20"/>
    <p:sldId id="392" r:id="rId21"/>
    <p:sldId id="393" r:id="rId22"/>
    <p:sldId id="394" r:id="rId23"/>
    <p:sldId id="395" r:id="rId24"/>
    <p:sldId id="396" r:id="rId25"/>
    <p:sldId id="397" r:id="rId26"/>
    <p:sldId id="3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7" autoAdjust="0"/>
    <p:restoredTop sz="89493" autoAdjust="0"/>
  </p:normalViewPr>
  <p:slideViewPr>
    <p:cSldViewPr snapToGrid="0">
      <p:cViewPr varScale="1">
        <p:scale>
          <a:sx n="70" d="100"/>
          <a:sy n="70" d="100"/>
        </p:scale>
        <p:origin x="110" y="101"/>
      </p:cViewPr>
      <p:guideLst/>
    </p:cSldViewPr>
  </p:slideViewPr>
  <p:notesTextViewPr>
    <p:cViewPr>
      <p:scale>
        <a:sx n="1" d="1"/>
        <a:sy n="1" d="1"/>
      </p:scale>
      <p:origin x="0" y="0"/>
    </p:cViewPr>
  </p:notesTextViewPr>
  <p:sorterViewPr>
    <p:cViewPr>
      <p:scale>
        <a:sx n="100" d="100"/>
        <a:sy n="100" d="100"/>
      </p:scale>
      <p:origin x="0" y="-131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EEC10-B7B4-418F-9BDF-94F4B34FE9FF}" type="datetimeFigureOut">
              <a:rPr lang="en-US" smtClean="0"/>
              <a:t>1/18/2017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E0D71-0A2F-447D-A5D1-4F207E7A23B4}" type="slidenum">
              <a:rPr lang="en-US" smtClean="0"/>
              <a:t>‹#›</a:t>
            </a:fld>
            <a:endParaRPr lang="en-US"/>
          </a:p>
        </p:txBody>
      </p:sp>
    </p:spTree>
    <p:extLst>
      <p:ext uri="{BB962C8B-B14F-4D97-AF65-F5344CB8AC3E}">
        <p14:creationId xmlns:p14="http://schemas.microsoft.com/office/powerpoint/2010/main" val="211219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What is Big Brain Data?</a:t>
            </a:r>
            <a:r>
              <a:rPr lang="en-US" sz="1200" kern="1200" dirty="0" smtClean="0">
                <a:solidFill>
                  <a:schemeClr val="tx1"/>
                </a:solidFill>
                <a:effectLst/>
                <a:latin typeface="+mn-lt"/>
                <a:ea typeface="+mn-ea"/>
                <a:cs typeface="+mn-cs"/>
              </a:rPr>
              <a:t> Big data is very different from traditional (small) data due to the exotic challenges it presents and because of its potential to revolutionize our understanding of the world around us. There are </a:t>
            </a:r>
            <a:r>
              <a:rPr lang="en-US" sz="1200" b="1" kern="1200" dirty="0" smtClean="0">
                <a:solidFill>
                  <a:schemeClr val="tx1"/>
                </a:solidFill>
                <a:effectLst/>
                <a:latin typeface="+mn-lt"/>
                <a:ea typeface="+mn-ea"/>
                <a:cs typeface="+mn-cs"/>
              </a:rPr>
              <a:t>6 characteristics that make Big Data unique</a:t>
            </a:r>
            <a:r>
              <a:rPr lang="en-US" sz="1200" kern="1200" dirty="0" smtClean="0">
                <a:solidFill>
                  <a:schemeClr val="tx1"/>
                </a:solidFill>
                <a:effectLst/>
                <a:latin typeface="+mn-lt"/>
                <a:ea typeface="+mn-ea"/>
                <a:cs typeface="+mn-cs"/>
              </a:rPr>
              <a:t>. These 6-dimensions (6Ds) of Big Data are defined by its unique attributes: </a:t>
            </a:r>
            <a:r>
              <a:rPr lang="en-US" sz="1200" b="1" kern="1200" dirty="0" smtClean="0">
                <a:solidFill>
                  <a:schemeClr val="tx1"/>
                </a:solidFill>
                <a:effectLst/>
                <a:latin typeface="+mn-lt"/>
                <a:ea typeface="+mn-ea"/>
                <a:cs typeface="+mn-cs"/>
              </a:rPr>
              <a:t>(1) Size </a:t>
            </a:r>
            <a:r>
              <a:rPr lang="en-US" sz="1200" kern="1200" dirty="0" smtClean="0">
                <a:solidFill>
                  <a:schemeClr val="tx1"/>
                </a:solidFill>
                <a:effectLst/>
                <a:latin typeface="+mn-lt"/>
                <a:ea typeface="+mn-ea"/>
                <a:cs typeface="+mn-cs"/>
              </a:rPr>
              <a:t>– the volume of data exceeds standard storage, memory and computational capabilities, </a:t>
            </a:r>
            <a:r>
              <a:rPr lang="en-US" sz="1200" b="1" kern="1200" dirty="0" smtClean="0">
                <a:solidFill>
                  <a:schemeClr val="tx1"/>
                </a:solidFill>
                <a:effectLst/>
                <a:latin typeface="+mn-lt"/>
                <a:ea typeface="+mn-ea"/>
                <a:cs typeface="+mn-cs"/>
              </a:rPr>
              <a:t>(2) </a:t>
            </a:r>
            <a:r>
              <a:rPr lang="en-US" sz="1200" b="1" kern="1200" dirty="0" err="1" smtClean="0">
                <a:solidFill>
                  <a:schemeClr val="tx1"/>
                </a:solidFill>
                <a:effectLst/>
                <a:latin typeface="+mn-lt"/>
                <a:ea typeface="+mn-ea"/>
                <a:cs typeface="+mn-cs"/>
              </a:rPr>
              <a:t>Incongruency</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samples, cases and observations in the data may be highly non-homologous, which requires special treatment during the data analytics phase, </a:t>
            </a:r>
            <a:r>
              <a:rPr lang="en-US" sz="1200" b="1" kern="1200" dirty="0" smtClean="0">
                <a:solidFill>
                  <a:schemeClr val="tx1"/>
                </a:solidFill>
                <a:effectLst/>
                <a:latin typeface="+mn-lt"/>
                <a:ea typeface="+mn-ea"/>
                <a:cs typeface="+mn-cs"/>
              </a:rPr>
              <a:t>(3) Incompleteness </a:t>
            </a:r>
            <a:r>
              <a:rPr lang="en-US" sz="1200" kern="1200" dirty="0" smtClean="0">
                <a:solidFill>
                  <a:schemeClr val="tx1"/>
                </a:solidFill>
                <a:effectLst/>
                <a:latin typeface="+mn-lt"/>
                <a:ea typeface="+mn-ea"/>
                <a:cs typeface="+mn-cs"/>
              </a:rPr>
              <a:t>– Big Data may be sparse with (random and non-random causes of) missing values due to the </a:t>
            </a:r>
            <a:r>
              <a:rPr lang="en-US" sz="1200" i="1" kern="1200" dirty="0" err="1" smtClean="0">
                <a:solidFill>
                  <a:schemeClr val="tx1"/>
                </a:solidFill>
                <a:effectLst/>
                <a:latin typeface="+mn-lt"/>
                <a:ea typeface="+mn-ea"/>
                <a:cs typeface="+mn-cs"/>
              </a:rPr>
              <a:t>en</a:t>
            </a:r>
            <a:r>
              <a:rPr lang="en-US" sz="1200" i="1" kern="1200" dirty="0" smtClean="0">
                <a:solidFill>
                  <a:schemeClr val="tx1"/>
                </a:solidFill>
                <a:effectLst/>
                <a:latin typeface="+mn-lt"/>
                <a:ea typeface="+mn-ea"/>
                <a:cs typeface="+mn-cs"/>
              </a:rPr>
              <a:t> masse</a:t>
            </a:r>
            <a:r>
              <a:rPr lang="en-US" sz="1200" kern="1200" dirty="0" smtClean="0">
                <a:solidFill>
                  <a:schemeClr val="tx1"/>
                </a:solidFill>
                <a:effectLst/>
                <a:latin typeface="+mn-lt"/>
                <a:ea typeface="+mn-ea"/>
                <a:cs typeface="+mn-cs"/>
              </a:rPr>
              <a:t> nature of generation and collection of data elements, </a:t>
            </a:r>
            <a:r>
              <a:rPr lang="en-US" sz="1200" b="1" kern="1200" dirty="0" smtClean="0">
                <a:solidFill>
                  <a:schemeClr val="tx1"/>
                </a:solidFill>
                <a:effectLst/>
                <a:latin typeface="+mn-lt"/>
                <a:ea typeface="+mn-ea"/>
                <a:cs typeface="+mn-cs"/>
              </a:rPr>
              <a:t>(4) Complexity </a:t>
            </a:r>
            <a:r>
              <a:rPr lang="en-US" sz="1200" kern="1200" dirty="0" smtClean="0">
                <a:solidFill>
                  <a:schemeClr val="tx1"/>
                </a:solidFill>
                <a:effectLst/>
                <a:latin typeface="+mn-lt"/>
                <a:ea typeface="+mn-ea"/>
                <a:cs typeface="+mn-cs"/>
              </a:rPr>
              <a:t>– as the dimension of the data increases distance metrics between observations become degenerate (curse of dimensionality) leading to considerable computational and interpretation challenges,     </a:t>
            </a:r>
            <a:r>
              <a:rPr lang="en-US" sz="1200" b="1" kern="1200" dirty="0" smtClean="0">
                <a:solidFill>
                  <a:schemeClr val="tx1"/>
                </a:solidFill>
                <a:effectLst/>
                <a:latin typeface="+mn-lt"/>
                <a:ea typeface="+mn-ea"/>
                <a:cs typeface="+mn-cs"/>
              </a:rPr>
              <a:t>(5) Multi-scale </a:t>
            </a:r>
            <a:r>
              <a:rPr lang="en-US" sz="1200" kern="1200" dirty="0" smtClean="0">
                <a:solidFill>
                  <a:schemeClr val="tx1"/>
                </a:solidFill>
                <a:effectLst/>
                <a:latin typeface="+mn-lt"/>
                <a:ea typeface="+mn-ea"/>
                <a:cs typeface="+mn-cs"/>
              </a:rPr>
              <a:t>– Big Data frequently includes observations from micro to </a:t>
            </a:r>
            <a:r>
              <a:rPr lang="en-US" sz="1200" kern="1200" dirty="0" err="1" smtClean="0">
                <a:solidFill>
                  <a:schemeClr val="tx1"/>
                </a:solidFill>
                <a:effectLst/>
                <a:latin typeface="+mn-lt"/>
                <a:ea typeface="+mn-ea"/>
                <a:cs typeface="+mn-cs"/>
              </a:rPr>
              <a:t>meso</a:t>
            </a:r>
            <a:r>
              <a:rPr lang="en-US" sz="1200" kern="1200" dirty="0" smtClean="0">
                <a:solidFill>
                  <a:schemeClr val="tx1"/>
                </a:solidFill>
                <a:effectLst/>
                <a:latin typeface="+mn-lt"/>
                <a:ea typeface="+mn-ea"/>
                <a:cs typeface="+mn-cs"/>
              </a:rPr>
              <a:t> to macro levels, across time, space and frequency spectra, and (</a:t>
            </a:r>
            <a:r>
              <a:rPr lang="en-US" sz="1200" b="1" kern="1200" dirty="0" smtClean="0">
                <a:solidFill>
                  <a:schemeClr val="tx1"/>
                </a:solidFill>
                <a:effectLst/>
                <a:latin typeface="+mn-lt"/>
                <a:ea typeface="+mn-ea"/>
                <a:cs typeface="+mn-cs"/>
              </a:rPr>
              <a:t>6) Multi-source </a:t>
            </a:r>
            <a:r>
              <a:rPr lang="en-US" sz="1200" kern="1200" dirty="0" smtClean="0">
                <a:solidFill>
                  <a:schemeClr val="tx1"/>
                </a:solidFill>
                <a:effectLst/>
                <a:latin typeface="+mn-lt"/>
                <a:ea typeface="+mn-ea"/>
                <a:cs typeface="+mn-cs"/>
              </a:rPr>
              <a:t>– numerous digital, analogous and mixed data is produced by devices and instruments demand integration (fusion) of relevant data within and beyond the scope of any specific research study. These 6Ds allow us to begin the processes of model, algorithm and tool development necessary to cope with the specific challenges that make “standard scientific methods” impractical for Big Data. Big Data science is team-based and highly trans-disciplinary. It requires diverse, broad, and complementary expertise, specialized training, continuous development efforts, high-throughput analytics, and powerful techniques for data interrogation. The scope of Big Data challenges are illustrated by the problem of analyzing observational data of 1,000’s Parkinson’s disease patients based on 10,000’s signature biomarkers derived from multi-source imaging, genetics, clinical, physiologic, </a:t>
            </a:r>
            <a:r>
              <a:rPr lang="en-US" sz="1200" kern="1200" dirty="0" err="1" smtClean="0">
                <a:solidFill>
                  <a:schemeClr val="tx1"/>
                </a:solidFill>
                <a:effectLst/>
                <a:latin typeface="+mn-lt"/>
                <a:ea typeface="+mn-ea"/>
                <a:cs typeface="+mn-cs"/>
              </a:rPr>
              <a:t>phenomics</a:t>
            </a:r>
            <a:r>
              <a:rPr lang="en-US" sz="1200" kern="1200" dirty="0" smtClean="0">
                <a:solidFill>
                  <a:schemeClr val="tx1"/>
                </a:solidFill>
                <a:effectLst/>
                <a:latin typeface="+mn-lt"/>
                <a:ea typeface="+mn-ea"/>
                <a:cs typeface="+mn-cs"/>
              </a:rPr>
              <a:t> and demographic data elements. Similar data-driven exploratory and confirmatory analytic examples can be demonstrated in other disciplines.  Software developments, student training, service platforms and methodological advances associated with the Big Data Discovery Science all present existing opportunities for learners, educators, researchers, practitioners and policy makers</a:t>
            </a:r>
          </a:p>
          <a:p>
            <a:endParaRPr lang="en-US" sz="1200" kern="1200" dirty="0" smtClean="0">
              <a:solidFill>
                <a:schemeClr val="tx1"/>
              </a:solidFill>
              <a:effectLst/>
              <a:latin typeface="+mn-lt"/>
              <a:ea typeface="+mn-ea"/>
              <a:cs typeface="+mn-cs"/>
            </a:endParaRPr>
          </a:p>
          <a:p>
            <a:r>
              <a:rPr lang="en-US" dirty="0" smtClean="0"/>
              <a:t>http://www.onlinecharttool.com/graph?selected_graph=radar</a:t>
            </a:r>
          </a:p>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7</a:t>
            </a:fld>
            <a:endParaRPr lang="en-US"/>
          </a:p>
        </p:txBody>
      </p:sp>
    </p:spTree>
    <p:extLst>
      <p:ext uri="{BB962C8B-B14F-4D97-AF65-F5344CB8AC3E}">
        <p14:creationId xmlns:p14="http://schemas.microsoft.com/office/powerpoint/2010/main" val="289390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http://bd2k.org/BigDataResourceome.html  </a:t>
            </a:r>
            <a:endParaRPr lang="en-US" dirty="0"/>
          </a:p>
        </p:txBody>
      </p:sp>
      <p:sp>
        <p:nvSpPr>
          <p:cNvPr id="4" name="Slide Number Placeholder 3"/>
          <p:cNvSpPr>
            <a:spLocks noGrp="1"/>
          </p:cNvSpPr>
          <p:nvPr>
            <p:ph type="sldNum" sz="quarter" idx="10"/>
          </p:nvPr>
        </p:nvSpPr>
        <p:spPr/>
        <p:txBody>
          <a:bodyPr/>
          <a:lstStyle/>
          <a:p>
            <a:fld id="{F913F962-60B0-45E7-B8A2-AEA58BE83F33}" type="slidenum">
              <a:rPr lang="en-US" smtClean="0"/>
              <a:t>13</a:t>
            </a:fld>
            <a:endParaRPr lang="en-US"/>
          </a:p>
        </p:txBody>
      </p:sp>
    </p:spTree>
    <p:extLst>
      <p:ext uri="{BB962C8B-B14F-4D97-AF65-F5344CB8AC3E}">
        <p14:creationId xmlns:p14="http://schemas.microsoft.com/office/powerpoint/2010/main" val="1614264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Data has intrinsically multi-dimensional characteristics …</a:t>
            </a:r>
          </a:p>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17</a:t>
            </a:fld>
            <a:endParaRPr lang="en-US"/>
          </a:p>
        </p:txBody>
      </p:sp>
    </p:spTree>
    <p:extLst>
      <p:ext uri="{BB962C8B-B14F-4D97-AF65-F5344CB8AC3E}">
        <p14:creationId xmlns:p14="http://schemas.microsoft.com/office/powerpoint/2010/main" val="59960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Imputation: </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our experiments, we used the R-packages MICE (MI</a:t>
                </a:r>
                <a:r>
                  <a:rPr lang="en-US" sz="1200" kern="1200" baseline="0" dirty="0" smtClean="0">
                    <a:solidFill>
                      <a:schemeClr val="tx1"/>
                    </a:solidFill>
                    <a:effectLst/>
                    <a:latin typeface="+mn-lt"/>
                    <a:ea typeface="+mn-ea"/>
                    <a:cs typeface="+mn-cs"/>
                  </a:rPr>
                  <a:t> via chained equations)</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MI </a:t>
                </a:r>
                <a:r>
                  <a:rPr lang="en-US" sz="1200" kern="1200" dirty="0">
                    <a:solidFill>
                      <a:schemeClr val="tx1"/>
                    </a:solidFill>
                    <a:effectLst/>
                    <a:latin typeface="+mn-lt"/>
                    <a:ea typeface="+mn-ea"/>
                    <a:cs typeface="+mn-cs"/>
                  </a:rPr>
                  <a:t>to perform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𝑚</m:t>
                    </m:r>
                    <m:r>
                      <a:rPr lang="en-US" sz="1200" i="1" kern="1200">
                        <a:solidFill>
                          <a:schemeClr val="tx1"/>
                        </a:solidFill>
                        <a:effectLst/>
                        <a:latin typeface="Cambria Math" panose="02040503050406030204" pitchFamily="18" charset="0"/>
                        <a:ea typeface="+mn-ea"/>
                        <a:cs typeface="+mn-cs"/>
                      </a:rPr>
                      <m:t>=5</m:t>
                    </m:r>
                  </m:oMath>
                </a14:m>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chained imputations.</a:t>
                </a:r>
                <a:endParaRPr lang="en-US" sz="12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Imbalanced Sample-Sizes</a:t>
                </a:r>
                <a:r>
                  <a:rPr lang="en-US" sz="1200" kern="1200" dirty="0" smtClean="0">
                    <a:solidFill>
                      <a:schemeClr val="tx1"/>
                    </a:solidFill>
                    <a:effectLst/>
                    <a:latin typeface="+mn-lt"/>
                    <a:ea typeface="+mn-ea"/>
                    <a:cs typeface="+mn-cs"/>
                  </a:rPr>
                  <a:t>: The R package SMOTE (Synthetic Minority Over-sampling </a:t>
                </a:r>
                <a:r>
                  <a:rPr lang="en-US" sz="1200" kern="1200" dirty="0" err="1" smtClean="0">
                    <a:solidFill>
                      <a:schemeClr val="tx1"/>
                    </a:solidFill>
                    <a:effectLst/>
                    <a:latin typeface="+mn-lt"/>
                    <a:ea typeface="+mn-ea"/>
                    <a:cs typeface="+mn-cs"/>
                  </a:rPr>
                  <a:t>TEchnique</a:t>
                </a:r>
                <a:r>
                  <a:rPr lang="en-US" sz="1200" kern="1200" dirty="0" smtClean="0">
                    <a:solidFill>
                      <a:schemeClr val="tx1"/>
                    </a:solidFill>
                    <a:effectLst/>
                    <a:latin typeface="+mn-lt"/>
                    <a:ea typeface="+mn-ea"/>
                    <a:cs typeface="+mn-cs"/>
                  </a:rPr>
                  <a:t>) facilitated</a:t>
                </a:r>
                <a:r>
                  <a:rPr lang="en-US" sz="1200" kern="1200" baseline="0" dirty="0" smtClean="0">
                    <a:solidFill>
                      <a:schemeClr val="tx1"/>
                    </a:solidFill>
                    <a:effectLst/>
                    <a:latin typeface="+mn-lt"/>
                    <a:ea typeface="+mn-ea"/>
                    <a:cs typeface="+mn-cs"/>
                  </a:rPr>
                  <a:t> the group rebalancing of the native </a:t>
                </a:r>
                <a:r>
                  <a:rPr lang="en-US" sz="1200" kern="1200" dirty="0" smtClean="0">
                    <a:solidFill>
                      <a:schemeClr val="tx1"/>
                    </a:solidFill>
                    <a:effectLst/>
                    <a:latin typeface="+mn-lt"/>
                    <a:ea typeface="+mn-ea"/>
                    <a:cs typeface="+mn-cs"/>
                  </a:rPr>
                  <a:t>imbalanced cohorts by creating synthetic instances of the under sampled class (e.g., controls).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Stratification</a:t>
                </a:r>
                <a:r>
                  <a:rPr lang="en-US" sz="1200" kern="1200" dirty="0" smtClean="0">
                    <a:solidFill>
                      <a:schemeClr val="tx1"/>
                    </a:solidFill>
                    <a:effectLst/>
                    <a:latin typeface="+mn-lt"/>
                    <a:ea typeface="+mn-ea"/>
                    <a:cs typeface="+mn-cs"/>
                  </a:rPr>
                  <a:t>: Most of our cohort comparisons were done on stratified data – by cohort-definition (HC vs PDs, or HC vs. Patients (PDs + SWEDDs)) and by cohort-size (raw unbalanced comparisons, or comparisons of SMOTE-rebalanced group sizes).</a:t>
                </a:r>
              </a:p>
              <a:p>
                <a:endParaRPr lang="en-US" dirty="0"/>
              </a:p>
            </p:txBody>
          </p:sp>
        </mc:Choice>
        <mc:Fallback xmlns="">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Imputation: </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our experiments, we used the R-packages MICE (MI</a:t>
                </a:r>
                <a:r>
                  <a:rPr lang="en-US" sz="1200" kern="1200" baseline="0" dirty="0" smtClean="0">
                    <a:solidFill>
                      <a:schemeClr val="tx1"/>
                    </a:solidFill>
                    <a:effectLst/>
                    <a:latin typeface="+mn-lt"/>
                    <a:ea typeface="+mn-ea"/>
                    <a:cs typeface="+mn-cs"/>
                  </a:rPr>
                  <a:t> via chained equations)</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MI </a:t>
                </a:r>
                <a:r>
                  <a:rPr lang="en-US" sz="1200" kern="1200" dirty="0">
                    <a:solidFill>
                      <a:schemeClr val="tx1"/>
                    </a:solidFill>
                    <a:effectLst/>
                    <a:latin typeface="+mn-lt"/>
                    <a:ea typeface="+mn-ea"/>
                    <a:cs typeface="+mn-cs"/>
                  </a:rPr>
                  <a:t>to perform </a:t>
                </a:r>
                <a:r>
                  <a:rPr lang="en-US" sz="1200" i="0" kern="1200">
                    <a:solidFill>
                      <a:schemeClr val="tx1"/>
                    </a:solidFill>
                    <a:effectLst/>
                    <a:latin typeface="+mn-lt"/>
                    <a:ea typeface="+mn-ea"/>
                    <a:cs typeface="+mn-cs"/>
                  </a:rPr>
                  <a:t>𝑚=5</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chained imputations.</a:t>
                </a:r>
                <a:endParaRPr lang="en-US" sz="12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Imbalanced Sample-Sizes</a:t>
                </a:r>
                <a:r>
                  <a:rPr lang="en-US" sz="1200" kern="1200" dirty="0" smtClean="0">
                    <a:solidFill>
                      <a:schemeClr val="tx1"/>
                    </a:solidFill>
                    <a:effectLst/>
                    <a:latin typeface="+mn-lt"/>
                    <a:ea typeface="+mn-ea"/>
                    <a:cs typeface="+mn-cs"/>
                  </a:rPr>
                  <a:t>: The R package SMOTE (Synthetic Minority Over-sampling </a:t>
                </a:r>
                <a:r>
                  <a:rPr lang="en-US" sz="1200" kern="1200" dirty="0" err="1" smtClean="0">
                    <a:solidFill>
                      <a:schemeClr val="tx1"/>
                    </a:solidFill>
                    <a:effectLst/>
                    <a:latin typeface="+mn-lt"/>
                    <a:ea typeface="+mn-ea"/>
                    <a:cs typeface="+mn-cs"/>
                  </a:rPr>
                  <a:t>TEchnique</a:t>
                </a:r>
                <a:r>
                  <a:rPr lang="en-US" sz="1200" kern="1200" dirty="0" smtClean="0">
                    <a:solidFill>
                      <a:schemeClr val="tx1"/>
                    </a:solidFill>
                    <a:effectLst/>
                    <a:latin typeface="+mn-lt"/>
                    <a:ea typeface="+mn-ea"/>
                    <a:cs typeface="+mn-cs"/>
                  </a:rPr>
                  <a:t>) facilitated</a:t>
                </a:r>
                <a:r>
                  <a:rPr lang="en-US" sz="1200" kern="1200" baseline="0" dirty="0" smtClean="0">
                    <a:solidFill>
                      <a:schemeClr val="tx1"/>
                    </a:solidFill>
                    <a:effectLst/>
                    <a:latin typeface="+mn-lt"/>
                    <a:ea typeface="+mn-ea"/>
                    <a:cs typeface="+mn-cs"/>
                  </a:rPr>
                  <a:t> the group rebalancing of the native </a:t>
                </a:r>
                <a:r>
                  <a:rPr lang="en-US" sz="1200" kern="1200" dirty="0" smtClean="0">
                    <a:solidFill>
                      <a:schemeClr val="tx1"/>
                    </a:solidFill>
                    <a:effectLst/>
                    <a:latin typeface="+mn-lt"/>
                    <a:ea typeface="+mn-ea"/>
                    <a:cs typeface="+mn-cs"/>
                  </a:rPr>
                  <a:t>imbalanced cohorts by creating synthetic instances of the under sampled class (e.g., controls).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Stratification</a:t>
                </a:r>
                <a:r>
                  <a:rPr lang="en-US" sz="1200" kern="1200" dirty="0" smtClean="0">
                    <a:solidFill>
                      <a:schemeClr val="tx1"/>
                    </a:solidFill>
                    <a:effectLst/>
                    <a:latin typeface="+mn-lt"/>
                    <a:ea typeface="+mn-ea"/>
                    <a:cs typeface="+mn-cs"/>
                  </a:rPr>
                  <a:t>: Most of our cohort comparisons were done on stratified data – by cohort-definition (HC vs PDs, or HC vs. Patients (PDs + SWEDDs)) and by cohort-size (raw unbalanced comparisons, or comparisons of SMOTE-rebalanced group sizes).</a:t>
                </a:r>
              </a:p>
              <a:p>
                <a:endParaRPr lang="en-US" dirty="0"/>
              </a:p>
            </p:txBody>
          </p:sp>
        </mc:Fallback>
      </mc:AlternateContent>
      <p:sp>
        <p:nvSpPr>
          <p:cNvPr id="4" name="Slide Number Placeholder 3"/>
          <p:cNvSpPr>
            <a:spLocks noGrp="1"/>
          </p:cNvSpPr>
          <p:nvPr>
            <p:ph type="sldNum" sz="quarter" idx="10"/>
          </p:nvPr>
        </p:nvSpPr>
        <p:spPr/>
        <p:txBody>
          <a:bodyPr/>
          <a:lstStyle/>
          <a:p>
            <a:fld id="{4AE53017-CCEB-43CD-8E34-63EF6DA23899}" type="slidenum">
              <a:rPr lang="en-US" smtClean="0"/>
              <a:t>18</a:t>
            </a:fld>
            <a:endParaRPr lang="en-US"/>
          </a:p>
        </p:txBody>
      </p:sp>
    </p:spTree>
    <p:extLst>
      <p:ext uri="{BB962C8B-B14F-4D97-AF65-F5344CB8AC3E}">
        <p14:creationId xmlns:p14="http://schemas.microsoft.com/office/powerpoint/2010/main" val="4175023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21</a:t>
            </a:fld>
            <a:endParaRPr lang="en-US"/>
          </a:p>
        </p:txBody>
      </p:sp>
    </p:spTree>
    <p:extLst>
      <p:ext uri="{BB962C8B-B14F-4D97-AF65-F5344CB8AC3E}">
        <p14:creationId xmlns:p14="http://schemas.microsoft.com/office/powerpoint/2010/main" val="625208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22</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Imaging </a:t>
            </a:r>
            <a:r>
              <a:rPr lang="en-US" dirty="0" err="1"/>
              <a:t>Pheno</a:t>
            </a:r>
            <a:r>
              <a:rPr lang="en-US" dirty="0"/>
              <a:t>/Genotype Associations:</a:t>
            </a:r>
            <a:br>
              <a:rPr lang="en-US" dirty="0"/>
            </a:br>
            <a:r>
              <a:rPr lang="en-US" dirty="0"/>
              <a:t>Data</a:t>
            </a:r>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822413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23</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112" charset="0"/>
                <a:ea typeface="ＭＳ Ｐゴシック" pitchFamily="-105" charset="-128"/>
                <a:cs typeface="ＭＳ Ｐゴシック" pitchFamily="-105" charset="-128"/>
              </a:rPr>
              <a:t>Depression Center collaboration with Melvin McInnis and Anh Truong</a:t>
            </a:r>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7163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24</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644697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25</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989178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386844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25903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5304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84345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765410-4E2B-4A5B-9D6C-33B090B7428D}"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289286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765410-4E2B-4A5B-9D6C-33B090B7428D}"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182610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765410-4E2B-4A5B-9D6C-33B090B7428D}" type="datetimeFigureOut">
              <a:rPr lang="en-US" smtClean="0"/>
              <a:t>1/18/2017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1407301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765410-4E2B-4A5B-9D6C-33B090B7428D}" type="datetimeFigureOut">
              <a:rPr lang="en-US" smtClean="0"/>
              <a:t>1/18/2017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82590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65410-4E2B-4A5B-9D6C-33B090B7428D}" type="datetimeFigureOut">
              <a:rPr lang="en-US" smtClean="0"/>
              <a:t>1/18/2017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23611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5410-4E2B-4A5B-9D6C-33B090B7428D}"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51807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5410-4E2B-4A5B-9D6C-33B090B7428D}"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741826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7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65410-4E2B-4A5B-9D6C-33B090B7428D}" type="datetimeFigureOut">
              <a:rPr lang="en-US" smtClean="0"/>
              <a:t>1/18/2017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D53EC-E28F-4ED7-B0D3-55CBDC822230}" type="slidenum">
              <a:rPr lang="en-US" smtClean="0"/>
              <a:t>‹#›</a:t>
            </a:fld>
            <a:endParaRPr lang="en-US"/>
          </a:p>
        </p:txBody>
      </p:sp>
    </p:spTree>
    <p:extLst>
      <p:ext uri="{BB962C8B-B14F-4D97-AF65-F5344CB8AC3E}">
        <p14:creationId xmlns:p14="http://schemas.microsoft.com/office/powerpoint/2010/main" val="1284260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neurosciencenetwork.org/ACNN_Workshop_2016.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http://www.ncbi.nlm.nih.gov/pubmed/27494614" TargetMode="External"/><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http://socr.umich.edu/HTML5/BrainViewer" TargetMode="External"/><Relationship Id="rId5" Type="http://schemas.openxmlformats.org/officeDocument/2006/relationships/image" Target="../media/image27.pn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hyperlink" Target="https://umich.instructure.com/courses/38100/files/folder/Case_Studies" TargetMode="External"/><Relationship Id="rId3" Type="http://schemas.openxmlformats.org/officeDocument/2006/relationships/hyperlink" Target="https://wiki.loni.usc.edu/" TargetMode="External"/><Relationship Id="rId7" Type="http://schemas.openxmlformats.org/officeDocument/2006/relationships/hyperlink" Target="http://wiki.socr.umich.edu/index.php/SOCR_Data" TargetMode="External"/><Relationship Id="rId2" Type="http://schemas.openxmlformats.org/officeDocument/2006/relationships/hyperlink" Target="https://github.com/SOCR" TargetMode="External"/><Relationship Id="rId1" Type="http://schemas.openxmlformats.org/officeDocument/2006/relationships/slideLayout" Target="../slideLayouts/slideLayout2.xml"/><Relationship Id="rId6" Type="http://schemas.openxmlformats.org/officeDocument/2006/relationships/hyperlink" Target="http://wiki.socr.umich.edu/index.php/SMHS" TargetMode="External"/><Relationship Id="rId5" Type="http://schemas.openxmlformats.org/officeDocument/2006/relationships/hyperlink" Target="http://www.socr.umich.edu/people/dinov/publications.html" TargetMode="External"/><Relationship Id="rId4" Type="http://schemas.openxmlformats.org/officeDocument/2006/relationships/hyperlink" Target="http://pipeline.loni.usc.edu/explore/library-navigator"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globusonline.org/" TargetMode="External"/><Relationship Id="rId3" Type="http://schemas.openxmlformats.org/officeDocument/2006/relationships/hyperlink" Target="http://galaxyproject.org/" TargetMode="External"/><Relationship Id="rId7" Type="http://schemas.openxmlformats.org/officeDocument/2006/relationships/hyperlink" Target="https://central.xnat.org/" TargetMode="External"/><Relationship Id="rId2" Type="http://schemas.openxmlformats.org/officeDocument/2006/relationships/hyperlink" Target="http://pipeline.loni.usc.edu/products-services/pws/" TargetMode="External"/><Relationship Id="rId1" Type="http://schemas.openxmlformats.org/officeDocument/2006/relationships/slideLayout" Target="../slideLayouts/slideLayout2.xml"/><Relationship Id="rId6" Type="http://schemas.openxmlformats.org/officeDocument/2006/relationships/hyperlink" Target="http://ida.loni.usc.edu/" TargetMode="External"/><Relationship Id="rId5" Type="http://schemas.openxmlformats.org/officeDocument/2006/relationships/hyperlink" Target="http://dbgap.ncbi.nlm.nih.gov/" TargetMode="External"/><Relationship Id="rId4" Type="http://schemas.openxmlformats.org/officeDocument/2006/relationships/hyperlink" Target="https://github.com/transmart" TargetMode="External"/><Relationship Id="rId9" Type="http://schemas.openxmlformats.org/officeDocument/2006/relationships/hyperlink" Target="http://toolkit.globus.org/toolkit/docs/latest-stable/gridftp/"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hyperlink" Target="http://snri.medicine.iu.edu/people/primary-investigators/andrew-saykin-psy-d/" TargetMode="External"/><Relationship Id="rId13" Type="http://schemas.openxmlformats.org/officeDocument/2006/relationships/hyperlink" Target="https://www.mir.wustl.edu/research/research-support-facilities/neuroimaging-informatics-analysis-center-niac/our-staff/niac-staff-dan-marcus" TargetMode="External"/><Relationship Id="rId3" Type="http://schemas.openxmlformats.org/officeDocument/2006/relationships/hyperlink" Target="http://www.rcgd.isr.umich.edu/people/gonzalez.html" TargetMode="External"/><Relationship Id="rId7" Type="http://schemas.openxmlformats.org/officeDocument/2006/relationships/hyperlink" Target="http://psych.indiana.edu/faculty/osporns.php" TargetMode="External"/><Relationship Id="rId12" Type="http://schemas.openxmlformats.org/officeDocument/2006/relationships/hyperlink" Target="https://sites.google.com/a/case.edu/bmhinformaticsgroup/about-us" TargetMode="External"/><Relationship Id="rId2" Type="http://schemas.openxmlformats.org/officeDocument/2006/relationships/hyperlink" Target="http://www.umich.edu/~dinov" TargetMode="External"/><Relationship Id="rId1" Type="http://schemas.openxmlformats.org/officeDocument/2006/relationships/slideLayout" Target="../slideLayouts/slideLayout2.xml"/><Relationship Id="rId6" Type="http://schemas.openxmlformats.org/officeDocument/2006/relationships/hyperlink" Target="http://psych.indiana.edu/faculty/franpest.php" TargetMode="External"/><Relationship Id="rId11" Type="http://schemas.openxmlformats.org/officeDocument/2006/relationships/hyperlink" Target="http://web.cse.ohio-state.edu/~subramon" TargetMode="External"/><Relationship Id="rId5" Type="http://schemas.openxmlformats.org/officeDocument/2006/relationships/hyperlink" Target="http://www.icpsr.umich.edu/icpsrweb/content/shared/ICPSR/staff/alter.html" TargetMode="External"/><Relationship Id="rId10" Type="http://schemas.openxmlformats.org/officeDocument/2006/relationships/hyperlink" Target="http://web.cse.ohio-state.edu/~luxi" TargetMode="External"/><Relationship Id="rId4" Type="http://schemas.openxmlformats.org/officeDocument/2006/relationships/hyperlink" Target="http://www.socr.umich.edu/" TargetMode="External"/><Relationship Id="rId9" Type="http://schemas.openxmlformats.org/officeDocument/2006/relationships/hyperlink" Target="http://web.cse.ohio-state.edu/~panda" TargetMode="External"/><Relationship Id="rId14" Type="http://schemas.openxmlformats.org/officeDocument/2006/relationships/hyperlink" Target="http://www.nuin.northwestern.edu/members-2/lwa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3.png"/><Relationship Id="rId18" Type="http://schemas.openxmlformats.org/officeDocument/2006/relationships/image" Target="../media/image56.jpeg"/><Relationship Id="rId26" Type="http://schemas.microsoft.com/office/2007/relationships/hdphoto" Target="../media/hdphoto10.wdp"/><Relationship Id="rId3" Type="http://schemas.openxmlformats.org/officeDocument/2006/relationships/image" Target="../media/image3.png"/><Relationship Id="rId21" Type="http://schemas.openxmlformats.org/officeDocument/2006/relationships/image" Target="../media/image58.png"/><Relationship Id="rId7" Type="http://schemas.openxmlformats.org/officeDocument/2006/relationships/image" Target="../media/image50.png"/><Relationship Id="rId12" Type="http://schemas.microsoft.com/office/2007/relationships/hdphoto" Target="../media/hdphoto4.wdp"/><Relationship Id="rId17" Type="http://schemas.microsoft.com/office/2007/relationships/hdphoto" Target="../media/hdphoto6.wdp"/><Relationship Id="rId25"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55.jpeg"/><Relationship Id="rId20" Type="http://schemas.openxmlformats.org/officeDocument/2006/relationships/image" Target="../media/image57.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52.png"/><Relationship Id="rId24" Type="http://schemas.microsoft.com/office/2007/relationships/hdphoto" Target="../media/hdphoto9.wdp"/><Relationship Id="rId5" Type="http://schemas.openxmlformats.org/officeDocument/2006/relationships/image" Target="../media/image49.png"/><Relationship Id="rId15" Type="http://schemas.openxmlformats.org/officeDocument/2006/relationships/image" Target="../media/image54.jpg"/><Relationship Id="rId23" Type="http://schemas.openxmlformats.org/officeDocument/2006/relationships/image" Target="../media/image59.png"/><Relationship Id="rId10" Type="http://schemas.microsoft.com/office/2007/relationships/hdphoto" Target="../media/hdphoto3.wdp"/><Relationship Id="rId19" Type="http://schemas.microsoft.com/office/2007/relationships/hdphoto" Target="../media/hdphoto7.wdp"/><Relationship Id="rId4" Type="http://schemas.openxmlformats.org/officeDocument/2006/relationships/image" Target="../media/image48.png"/><Relationship Id="rId9" Type="http://schemas.openxmlformats.org/officeDocument/2006/relationships/image" Target="../media/image51.png"/><Relationship Id="rId14" Type="http://schemas.microsoft.com/office/2007/relationships/hdphoto" Target="../media/hdphoto5.wdp"/><Relationship Id="rId22" Type="http://schemas.microsoft.com/office/2007/relationships/hdphoto" Target="../media/hdphoto8.wdp"/></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9085"/>
            <a:ext cx="9189346" cy="1406414"/>
          </a:xfrm>
        </p:spPr>
        <p:txBody>
          <a:bodyPr>
            <a:noAutofit/>
          </a:bodyPr>
          <a:lstStyle/>
          <a:p>
            <a:pPr algn="ctr"/>
            <a:r>
              <a:rPr lang="en-US" sz="6000" b="1" dirty="0"/>
              <a:t>Computational Neuroscience Network (ACNN)</a:t>
            </a:r>
          </a:p>
        </p:txBody>
      </p:sp>
      <p:sp>
        <p:nvSpPr>
          <p:cNvPr id="3" name="Content Placeholder 2"/>
          <p:cNvSpPr>
            <a:spLocks noGrp="1"/>
          </p:cNvSpPr>
          <p:nvPr>
            <p:ph idx="1"/>
          </p:nvPr>
        </p:nvSpPr>
        <p:spPr>
          <a:xfrm>
            <a:off x="1113721" y="2631741"/>
            <a:ext cx="6669505" cy="676944"/>
          </a:xfrm>
        </p:spPr>
        <p:txBody>
          <a:bodyPr>
            <a:normAutofit/>
          </a:bodyPr>
          <a:lstStyle/>
          <a:p>
            <a:pPr marL="0" indent="0">
              <a:buNone/>
            </a:pPr>
            <a:r>
              <a:rPr lang="en-US" sz="4000" b="1" dirty="0" smtClean="0"/>
              <a:t>Rich Gonzalez &amp; Ivo D. Dinov</a:t>
            </a:r>
            <a:endParaRPr lang="en-US" sz="4000" b="1" dirty="0"/>
          </a:p>
        </p:txBody>
      </p:sp>
      <p:sp>
        <p:nvSpPr>
          <p:cNvPr id="5" name="Rectangle 4"/>
          <p:cNvSpPr/>
          <p:nvPr/>
        </p:nvSpPr>
        <p:spPr>
          <a:xfrm>
            <a:off x="250784" y="6273225"/>
            <a:ext cx="11690432" cy="584775"/>
          </a:xfrm>
          <a:prstGeom prst="rect">
            <a:avLst/>
          </a:prstGeom>
        </p:spPr>
        <p:txBody>
          <a:bodyPr wrap="square">
            <a:spAutoFit/>
          </a:bodyPr>
          <a:lstStyle/>
          <a:p>
            <a:pPr algn="ctr"/>
            <a:r>
              <a:rPr lang="en-US" sz="3200" dirty="0">
                <a:hlinkClick r:id="rId2"/>
              </a:rPr>
              <a:t>http://</a:t>
            </a:r>
            <a:r>
              <a:rPr lang="en-US" sz="3200" dirty="0" smtClean="0">
                <a:hlinkClick r:id="rId2"/>
              </a:rPr>
              <a:t>www.NeuroscienceNetwork.org</a:t>
            </a:r>
            <a:endParaRPr lang="en-US"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0601" y="645089"/>
            <a:ext cx="4081399" cy="394701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870" y="4638176"/>
            <a:ext cx="10962260" cy="1635049"/>
          </a:xfrm>
          <a:prstGeom prst="rect">
            <a:avLst/>
          </a:prstGeom>
        </p:spPr>
      </p:pic>
    </p:spTree>
    <p:extLst>
      <p:ext uri="{BB962C8B-B14F-4D97-AF65-F5344CB8AC3E}">
        <p14:creationId xmlns:p14="http://schemas.microsoft.com/office/powerpoint/2010/main" val="3200807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midas.umich.edu/wp-content/uploads/sites/3/2016/04/if2.jpg"/>
          <p:cNvPicPr>
            <a:picLocks noChangeAspect="1" noChangeArrowheads="1"/>
          </p:cNvPicPr>
          <p:nvPr/>
        </p:nvPicPr>
        <p:blipFill rotWithShape="1">
          <a:blip r:embed="rId2">
            <a:extLst>
              <a:ext uri="{28A0092B-C50C-407E-A947-70E740481C1C}">
                <a14:useLocalDpi xmlns:a14="http://schemas.microsoft.com/office/drawing/2010/main" val="0"/>
              </a:ext>
            </a:extLst>
          </a:blip>
          <a:srcRect t="9760"/>
          <a:stretch/>
        </p:blipFill>
        <p:spPr bwMode="auto">
          <a:xfrm>
            <a:off x="-283028" y="298632"/>
            <a:ext cx="5845893" cy="5714944"/>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2052" name="Picture 4" descr="http://wiki.stat.ucla.edu/socr/uploads/4/41/SOCR_Activities_EMMixtureModel_Dinov_040407_Fig1.jpg"/>
          <p:cNvPicPr>
            <a:picLocks noChangeAspect="1" noChangeArrowheads="1"/>
          </p:cNvPicPr>
          <p:nvPr/>
        </p:nvPicPr>
        <p:blipFill rotWithShape="1">
          <a:blip r:embed="rId3">
            <a:extLst>
              <a:ext uri="{28A0092B-C50C-407E-A947-70E740481C1C}">
                <a14:useLocalDpi xmlns:a14="http://schemas.microsoft.com/office/drawing/2010/main" val="0"/>
              </a:ext>
            </a:extLst>
          </a:blip>
          <a:srcRect t="32937"/>
          <a:stretch/>
        </p:blipFill>
        <p:spPr bwMode="auto">
          <a:xfrm>
            <a:off x="1547730" y="737717"/>
            <a:ext cx="8829387" cy="4489096"/>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71" y="5203128"/>
            <a:ext cx="2743200" cy="166588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924" y="227331"/>
            <a:ext cx="6858014" cy="5808738"/>
          </a:xfrm>
          <a:prstGeom prst="rect">
            <a:avLst/>
          </a:prstGeom>
          <a:noFill/>
          <a:scene3d>
            <a:camera prst="perspectiveContrastingRightFacing"/>
            <a:lightRig rig="threePt" dir="t"/>
          </a:scene3d>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2788" y="298632"/>
            <a:ext cx="4174490" cy="6477000"/>
          </a:xfrm>
          <a:prstGeom prst="rect">
            <a:avLst/>
          </a:prstGeom>
          <a:noFill/>
          <a:scene3d>
            <a:camera prst="perspectiveContrastingRightFacing"/>
            <a:lightRig rig="threePt" dir="t"/>
          </a:scene3d>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1129" y="1258872"/>
            <a:ext cx="6858263" cy="4256042"/>
          </a:xfrm>
          <a:prstGeom prst="rect">
            <a:avLst/>
          </a:prstGeom>
          <a:noFill/>
          <a:scene3d>
            <a:camera prst="perspectiveContrastingRightFacing"/>
            <a:lightRig rig="threePt" dir="t"/>
          </a:scene3d>
        </p:spPr>
      </p:pic>
      <p:sp>
        <p:nvSpPr>
          <p:cNvPr id="7" name="Rectangle 1"/>
          <p:cNvSpPr>
            <a:spLocks noChangeArrowheads="1"/>
          </p:cNvSpPr>
          <p:nvPr/>
        </p:nvSpPr>
        <p:spPr bwMode="auto">
          <a:xfrm>
            <a:off x="9216317" y="5821525"/>
            <a:ext cx="205216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rPr>
              <a:t>PMID:</a:t>
            </a:r>
            <a:r>
              <a:rPr kumimoji="0" lang="en-US" altLang="en-US" sz="2000" b="1" i="0" u="none" strike="noStrike" cap="none" normalizeH="0" baseline="0" dirty="0" smtClean="0">
                <a:ln>
                  <a:noFill/>
                </a:ln>
                <a:solidFill>
                  <a:schemeClr val="tx1"/>
                </a:solidFill>
                <a:effectLst/>
                <a:latin typeface="Arial" panose="020B0604020202020204" pitchFamily="34" charset="0"/>
                <a:hlinkClick r:id="rId8"/>
              </a:rPr>
              <a:t>27494614</a:t>
            </a:r>
            <a:endParaRPr kumimoji="0" lang="en-US" altLang="en-US" sz="20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338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3000"/>
                            </p:stCondLst>
                            <p:childTnLst>
                              <p:par>
                                <p:cTn id="9" presetID="22" presetClass="entr" presetSubtype="8" fill="hold" nodeType="afterEffect">
                                  <p:stCondLst>
                                    <p:cond delay="1000"/>
                                  </p:stCondLst>
                                  <p:childTnLst>
                                    <p:set>
                                      <p:cBhvr>
                                        <p:cTn id="10" dur="1" fill="hold">
                                          <p:stCondLst>
                                            <p:cond delay="0"/>
                                          </p:stCondLst>
                                        </p:cTn>
                                        <p:tgtEl>
                                          <p:spTgt spid="2054"/>
                                        </p:tgtEl>
                                        <p:attrNameLst>
                                          <p:attrName>style.visibility</p:attrName>
                                        </p:attrNameLst>
                                      </p:cBhvr>
                                      <p:to>
                                        <p:strVal val="visible"/>
                                      </p:to>
                                    </p:set>
                                    <p:animEffect transition="in" filter="wipe(left)">
                                      <p:cBhvr>
                                        <p:cTn id="11" dur="2000"/>
                                        <p:tgtEl>
                                          <p:spTgt spid="2054"/>
                                        </p:tgtEl>
                                      </p:cBhvr>
                                    </p:animEffect>
                                  </p:childTnLst>
                                </p:cTn>
                              </p:par>
                            </p:childTnLst>
                          </p:cTn>
                        </p:par>
                        <p:par>
                          <p:cTn id="12" fill="hold">
                            <p:stCondLst>
                              <p:cond delay="6000"/>
                            </p:stCondLst>
                            <p:childTnLst>
                              <p:par>
                                <p:cTn id="13" presetID="22" presetClass="entr" presetSubtype="8" fill="hold" nodeType="afterEffect">
                                  <p:stCondLst>
                                    <p:cond delay="1000"/>
                                  </p:stCondLst>
                                  <p:childTnLst>
                                    <p:set>
                                      <p:cBhvr>
                                        <p:cTn id="14" dur="1" fill="hold">
                                          <p:stCondLst>
                                            <p:cond delay="0"/>
                                          </p:stCondLst>
                                        </p:cTn>
                                        <p:tgtEl>
                                          <p:spTgt spid="2052"/>
                                        </p:tgtEl>
                                        <p:attrNameLst>
                                          <p:attrName>style.visibility</p:attrName>
                                        </p:attrNameLst>
                                      </p:cBhvr>
                                      <p:to>
                                        <p:strVal val="visible"/>
                                      </p:to>
                                    </p:set>
                                    <p:animEffect transition="in" filter="wipe(left)">
                                      <p:cBhvr>
                                        <p:cTn id="15" dur="2000"/>
                                        <p:tgtEl>
                                          <p:spTgt spid="2052"/>
                                        </p:tgtEl>
                                      </p:cBhvr>
                                    </p:animEffect>
                                  </p:childTnLst>
                                </p:cTn>
                              </p:par>
                            </p:childTnLst>
                          </p:cTn>
                        </p:par>
                        <p:par>
                          <p:cTn id="16" fill="hold">
                            <p:stCondLst>
                              <p:cond delay="9000"/>
                            </p:stCondLst>
                            <p:childTnLst>
                              <p:par>
                                <p:cTn id="17" presetID="22" presetClass="entr" presetSubtype="8"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2000"/>
                                        <p:tgtEl>
                                          <p:spTgt spid="4"/>
                                        </p:tgtEl>
                                      </p:cBhvr>
                                    </p:animEffect>
                                  </p:childTnLst>
                                </p:cTn>
                              </p:par>
                            </p:childTnLst>
                          </p:cTn>
                        </p:par>
                        <p:par>
                          <p:cTn id="20" fill="hold">
                            <p:stCondLst>
                              <p:cond delay="12000"/>
                            </p:stCondLst>
                            <p:childTnLst>
                              <p:par>
                                <p:cTn id="21" presetID="22" presetClass="entr" presetSubtype="8" fill="hold" nodeType="afterEffect">
                                  <p:stCondLst>
                                    <p:cond delay="10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000"/>
                                        <p:tgtEl>
                                          <p:spTgt spid="5"/>
                                        </p:tgtEl>
                                      </p:cBhvr>
                                    </p:animEffect>
                                  </p:childTnLst>
                                </p:cTn>
                              </p:par>
                            </p:childTnLst>
                          </p:cTn>
                        </p:par>
                        <p:par>
                          <p:cTn id="24" fill="hold">
                            <p:stCondLst>
                              <p:cond delay="15000"/>
                            </p:stCondLst>
                            <p:childTnLst>
                              <p:par>
                                <p:cTn id="25" presetID="22" presetClass="entr" presetSubtype="8"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2000"/>
                                        <p:tgtEl>
                                          <p:spTgt spid="6"/>
                                        </p:tgtEl>
                                      </p:cBhvr>
                                    </p:animEffect>
                                  </p:childTnLst>
                                </p:cTn>
                              </p:par>
                            </p:childTnLst>
                          </p:cTn>
                        </p:par>
                        <p:par>
                          <p:cTn id="28" fill="hold">
                            <p:stCondLst>
                              <p:cond delay="18000"/>
                            </p:stCondLst>
                            <p:childTnLst>
                              <p:par>
                                <p:cTn id="29" presetID="22" presetClass="entr" presetSubtype="8" fill="hold" grpId="0" nodeType="afterEffect">
                                  <p:stCondLst>
                                    <p:cond delay="100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555" y="5661924"/>
            <a:ext cx="1918053" cy="1196076"/>
          </a:xfrm>
          <a:prstGeom prst="rect">
            <a:avLst/>
          </a:prstGeom>
        </p:spPr>
      </p:pic>
      <p:pic>
        <p:nvPicPr>
          <p:cNvPr id="3076" name="Picture 4" descr="http://wiki.socr.umich.edu/images/e/e0/SMHS_SciVisualization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1" y="325436"/>
            <a:ext cx="6405893" cy="4538664"/>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3074" name="Picture 2" descr="http://www.frontiersin.org/files/Articles/605/fninf-03-038/image_m/fninf-03-038-g005.jpg"/>
          <p:cNvPicPr>
            <a:picLocks noChangeAspect="1" noChangeArrowheads="1"/>
          </p:cNvPicPr>
          <p:nvPr/>
        </p:nvPicPr>
        <p:blipFill rotWithShape="1">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t="36229"/>
          <a:stretch/>
        </p:blipFill>
        <p:spPr bwMode="auto">
          <a:xfrm>
            <a:off x="2107608" y="325436"/>
            <a:ext cx="8555328" cy="4873006"/>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922520" y="602094"/>
            <a:ext cx="8702039" cy="4828089"/>
          </a:xfrm>
          <a:prstGeom prst="rect">
            <a:avLst/>
          </a:prstGeom>
          <a:noFill/>
          <a:scene3d>
            <a:camera prst="perspectiveContrastingRightFacing"/>
            <a:lightRig rig="threePt" dir="t"/>
          </a:scene3d>
        </p:spPr>
      </p:pic>
      <p:sp>
        <p:nvSpPr>
          <p:cNvPr id="4" name="Rectangle 3"/>
          <p:cNvSpPr/>
          <p:nvPr/>
        </p:nvSpPr>
        <p:spPr>
          <a:xfrm>
            <a:off x="7716562" y="6299598"/>
            <a:ext cx="4314707" cy="369332"/>
          </a:xfrm>
          <a:prstGeom prst="rect">
            <a:avLst/>
          </a:prstGeom>
        </p:spPr>
        <p:txBody>
          <a:bodyPr wrap="none">
            <a:spAutoFit/>
          </a:bodyPr>
          <a:lstStyle/>
          <a:p>
            <a:r>
              <a:rPr lang="en-US" dirty="0">
                <a:hlinkClick r:id="rId6"/>
              </a:rPr>
              <a:t>http://</a:t>
            </a:r>
            <a:r>
              <a:rPr lang="en-US" dirty="0" smtClean="0">
                <a:hlinkClick r:id="rId6"/>
              </a:rPr>
              <a:t>socr.umich.edu/HTML5/BrainViewer</a:t>
            </a:r>
            <a:r>
              <a:rPr lang="en-US" dirty="0" smtClean="0"/>
              <a:t> </a:t>
            </a:r>
            <a:endParaRPr lang="en-US" dirty="0"/>
          </a:p>
        </p:txBody>
      </p:sp>
    </p:spTree>
    <p:extLst>
      <p:ext uri="{BB962C8B-B14F-4D97-AF65-F5344CB8AC3E}">
        <p14:creationId xmlns:p14="http://schemas.microsoft.com/office/powerpoint/2010/main" val="102642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3076"/>
                                        </p:tgtEl>
                                        <p:attrNameLst>
                                          <p:attrName>style.visibility</p:attrName>
                                        </p:attrNameLst>
                                      </p:cBhvr>
                                      <p:to>
                                        <p:strVal val="visible"/>
                                      </p:to>
                                    </p:set>
                                    <p:animEffect transition="in" filter="wipe(left)">
                                      <p:cBhvr>
                                        <p:cTn id="11" dur="2000"/>
                                        <p:tgtEl>
                                          <p:spTgt spid="3076"/>
                                        </p:tgtEl>
                                      </p:cBhvr>
                                    </p:animEffect>
                                  </p:childTnLst>
                                </p:cTn>
                              </p:par>
                            </p:childTnLst>
                          </p:cTn>
                        </p:par>
                        <p:par>
                          <p:cTn id="12" fill="hold">
                            <p:stCondLst>
                              <p:cond delay="5000"/>
                            </p:stCondLst>
                            <p:childTnLst>
                              <p:par>
                                <p:cTn id="13" presetID="22" presetClass="entr" presetSubtype="8" fill="hold" nodeType="afterEffect">
                                  <p:stCondLst>
                                    <p:cond delay="1000"/>
                                  </p:stCondLst>
                                  <p:childTnLst>
                                    <p:set>
                                      <p:cBhvr>
                                        <p:cTn id="14" dur="1" fill="hold">
                                          <p:stCondLst>
                                            <p:cond delay="0"/>
                                          </p:stCondLst>
                                        </p:cTn>
                                        <p:tgtEl>
                                          <p:spTgt spid="3074"/>
                                        </p:tgtEl>
                                        <p:attrNameLst>
                                          <p:attrName>style.visibility</p:attrName>
                                        </p:attrNameLst>
                                      </p:cBhvr>
                                      <p:to>
                                        <p:strVal val="visible"/>
                                      </p:to>
                                    </p:set>
                                    <p:animEffect transition="in" filter="wipe(left)">
                                      <p:cBhvr>
                                        <p:cTn id="15" dur="2000"/>
                                        <p:tgtEl>
                                          <p:spTgt spid="3074"/>
                                        </p:tgtEl>
                                      </p:cBhvr>
                                    </p:animEffect>
                                  </p:childTnLst>
                                </p:cTn>
                              </p:par>
                            </p:childTnLst>
                          </p:cTn>
                        </p:par>
                        <p:par>
                          <p:cTn id="16" fill="hold">
                            <p:stCondLst>
                              <p:cond delay="8000"/>
                            </p:stCondLst>
                            <p:childTnLst>
                              <p:par>
                                <p:cTn id="17" presetID="22" presetClass="entr" presetSubtype="8" fill="hold" nodeType="after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mc:AlternateContent xmlns:mc="http://schemas.openxmlformats.org/markup-compatibility/2006" xmlns:a14="http://schemas.microsoft.com/office/drawing/2010/main">
        <mc:Choice Requires="a14">
          <p:sp>
            <p:nvSpPr>
              <p:cNvPr id="3" name="Rectangle 2"/>
              <p:cNvSpPr/>
              <p:nvPr/>
            </p:nvSpPr>
            <p:spPr>
              <a:xfrm>
                <a:off x="584200" y="1690688"/>
                <a:ext cx="11315700" cy="4524315"/>
              </a:xfrm>
              <a:prstGeom prst="rect">
                <a:avLst/>
              </a:prstGeom>
            </p:spPr>
            <p:txBody>
              <a:bodyPr wrap="square">
                <a:spAutoFit/>
              </a:bodyPr>
              <a:lstStyle/>
              <a:p>
                <a:pPr marL="457200" indent="-457200">
                  <a:buFont typeface="Courier New" panose="02070309020205020404" pitchFamily="49" charset="0"/>
                  <a:buChar char="o"/>
                </a:pPr>
                <a:r>
                  <a:rPr lang="en-US" sz="2400" dirty="0" smtClean="0">
                    <a:latin typeface="Arial" panose="020B0604020202020204" pitchFamily="34" charset="0"/>
                    <a:ea typeface="Times New Roman" panose="02020603050405020304" pitchFamily="18" charset="0"/>
                    <a:cs typeface="Arial" panose="020B0604020202020204" pitchFamily="34" charset="0"/>
                  </a:rPr>
                  <a:t>There </a:t>
                </a:r>
                <a:r>
                  <a:rPr lang="en-US" sz="2400" dirty="0">
                    <a:latin typeface="Arial" panose="020B0604020202020204" pitchFamily="34" charset="0"/>
                    <a:ea typeface="Times New Roman" panose="02020603050405020304" pitchFamily="18" charset="0"/>
                    <a:cs typeface="Arial" panose="020B0604020202020204" pitchFamily="34" charset="0"/>
                  </a:rPr>
                  <a:t>is no analytical foundation for systematic representation of Big Data that facilitates the handling of data complexities and at the same time enables joint modeling, information extraction, high-throughput and adaptive scientific </a:t>
                </a:r>
                <a:r>
                  <a:rPr lang="en-US" sz="2400" dirty="0" smtClean="0">
                    <a:latin typeface="Arial" panose="020B0604020202020204" pitchFamily="34" charset="0"/>
                    <a:ea typeface="Times New Roman" panose="02020603050405020304" pitchFamily="18" charset="0"/>
                    <a:cs typeface="Arial" panose="020B0604020202020204" pitchFamily="34" charset="0"/>
                  </a:rPr>
                  <a:t>inference (cf. CBDA</a:t>
                </a:r>
                <a:r>
                  <a:rPr lang="en-US" sz="2400" dirty="0">
                    <a:latin typeface="Arial" panose="020B0604020202020204" pitchFamily="34" charset="0"/>
                    <a:ea typeface="Times New Roman" panose="02020603050405020304" pitchFamily="18" charset="0"/>
                    <a:cs typeface="Arial" panose="020B0604020202020204" pitchFamily="34" charset="0"/>
                  </a:rPr>
                  <a:t>,</a:t>
                </a:r>
                <a:r>
                  <a:rPr lang="en-US" sz="2000" dirty="0">
                    <a:latin typeface="Arial" panose="020B0604020202020204" pitchFamily="34" charset="0"/>
                    <a:ea typeface="Times New Roman" panose="02020603050405020304" pitchFamily="18" charset="0"/>
                    <a:cs typeface="Arial" panose="020B0604020202020204" pitchFamily="34" charset="0"/>
                  </a:rPr>
                  <a:t> </a:t>
                </a:r>
                <a:r>
                  <a:rPr lang="en-US" sz="2000" dirty="0" smtClean="0">
                    <a:latin typeface="Arial" panose="020B0604020202020204" pitchFamily="34" charset="0"/>
                    <a:ea typeface="Times New Roman" panose="02020603050405020304" pitchFamily="18" charset="0"/>
                    <a:cs typeface="Arial" panose="020B0604020202020204" pitchFamily="34" charset="0"/>
                  </a:rPr>
                  <a:t>PMCID: PMC479548</a:t>
                </a:r>
                <a:r>
                  <a:rPr lang="en-US" sz="2400" dirty="0" smtClean="0">
                    <a:latin typeface="Arial" panose="020B0604020202020204" pitchFamily="34" charset="0"/>
                    <a:ea typeface="Times New Roman" panose="02020603050405020304" pitchFamily="18" charset="0"/>
                    <a:cs typeface="Arial" panose="020B0604020202020204" pitchFamily="34" charset="0"/>
                  </a:rPr>
                  <a:t>)</a:t>
                </a:r>
                <a:endParaRPr lang="en-US" sz="2400" dirty="0">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Courier New" panose="02070309020205020404" pitchFamily="49" charset="0"/>
                  <a:buChar char="o"/>
                </a:pP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err="1" smtClean="0">
                    <a:latin typeface="Arial" panose="020B0604020202020204" pitchFamily="34" charset="0"/>
                    <a:cs typeface="Arial" panose="020B0604020202020204" pitchFamily="34" charset="0"/>
                  </a:rPr>
                  <a:t>Kryder’s</a:t>
                </a:r>
                <a:r>
                  <a:rPr lang="en-US" sz="2400" dirty="0" smtClean="0">
                    <a:latin typeface="Arial" panose="020B0604020202020204" pitchFamily="34" charset="0"/>
                    <a:cs typeface="Arial" panose="020B0604020202020204" pitchFamily="34" charset="0"/>
                  </a:rPr>
                  <a:t> Law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a14:m>
                <a:r>
                  <a:rPr lang="en-US" sz="2400" dirty="0" smtClean="0">
                    <a:latin typeface="Arial" panose="020B0604020202020204" pitchFamily="34" charset="0"/>
                    <a:cs typeface="Arial" panose="020B0604020202020204" pitchFamily="34" charset="0"/>
                  </a:rPr>
                  <a:t>Moore’s Law (more data than we can possibly manage with projected increase of computational </a:t>
                </a:r>
                <a:r>
                  <a:rPr lang="en-US" sz="2400" dirty="0">
                    <a:latin typeface="Arial" panose="020B0604020202020204" pitchFamily="34" charset="0"/>
                    <a:cs typeface="Arial" panose="020B0604020202020204" pitchFamily="34" charset="0"/>
                  </a:rPr>
                  <a:t>power) </a:t>
                </a:r>
                <a:r>
                  <a:rPr lang="en-US" sz="2000" dirty="0">
                    <a:latin typeface="Arial" panose="020B0604020202020204" pitchFamily="34" charset="0"/>
                    <a:cs typeface="Arial" panose="020B0604020202020204" pitchFamily="34" charset="0"/>
                  </a:rPr>
                  <a:t>PMCID: </a:t>
                </a:r>
                <a:r>
                  <a:rPr lang="en-US" sz="2000" dirty="0" smtClean="0">
                    <a:latin typeface="Arial" panose="020B0604020202020204" pitchFamily="34" charset="0"/>
                    <a:cs typeface="Arial" panose="020B0604020202020204" pitchFamily="34" charset="0"/>
                  </a:rPr>
                  <a:t>PMC3933453</a:t>
                </a: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smtClean="0">
                    <a:latin typeface="Arial" panose="020B0604020202020204" pitchFamily="34" charset="0"/>
                    <a:cs typeface="Arial" panose="020B0604020202020204" pitchFamily="34" charset="0"/>
                  </a:rPr>
                  <a:t>Enormous opportunities for algorithm development, trans-disciplinary data-science training, collaborative research using Big Neuroscience Data</a:t>
                </a:r>
              </a:p>
              <a:p>
                <a:pPr marL="457200" indent="-457200">
                  <a:buFont typeface="Courier New" panose="02070309020205020404" pitchFamily="49" charset="0"/>
                  <a:buChar char="o"/>
                </a:pPr>
                <a:endParaRPr lang="en-US" sz="2400" dirty="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smtClean="0">
                    <a:latin typeface="Arial" panose="020B0604020202020204" pitchFamily="34" charset="0"/>
                    <a:cs typeface="Arial" panose="020B0604020202020204" pitchFamily="34" charset="0"/>
                  </a:rPr>
                  <a:t>Advance “Open-Science”</a:t>
                </a:r>
                <a:endParaRPr lang="en-US" sz="2400" dirty="0">
                  <a:latin typeface="Arial" panose="020B0604020202020204" pitchFamily="34" charset="0"/>
                  <a:cs typeface="Arial" panose="020B060402020202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84200" y="1690688"/>
                <a:ext cx="11315700" cy="4524315"/>
              </a:xfrm>
              <a:prstGeom prst="rect">
                <a:avLst/>
              </a:prstGeom>
              <a:blipFill rotWithShape="0">
                <a:blip r:embed="rId2"/>
                <a:stretch>
                  <a:fillRect l="-754" t="-942" r="-700" b="-2423"/>
                </a:stretch>
              </a:blipFill>
            </p:spPr>
            <p:txBody>
              <a:bodyPr/>
              <a:lstStyle/>
              <a:p>
                <a:r>
                  <a:rPr lang="en-US">
                    <a:noFill/>
                  </a:rPr>
                  <a:t> </a:t>
                </a:r>
              </a:p>
            </p:txBody>
          </p:sp>
        </mc:Fallback>
      </mc:AlternateContent>
    </p:spTree>
    <p:extLst>
      <p:ext uri="{BB962C8B-B14F-4D97-AF65-F5344CB8AC3E}">
        <p14:creationId xmlns:p14="http://schemas.microsoft.com/office/powerpoint/2010/main" val="32853714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78971" y="112827"/>
            <a:ext cx="11713029" cy="60710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r>
              <a:rPr lang="en-US" sz="6000" dirty="0">
                <a:latin typeface="Arial" panose="020B0604020202020204" pitchFamily="34" charset="0"/>
                <a:ea typeface="Times New Roman" panose="02020603050405020304" pitchFamily="18" charset="0"/>
              </a:rPr>
              <a:t>Big Data Analytics </a:t>
            </a:r>
            <a:r>
              <a:rPr lang="en-US" sz="6000" dirty="0" err="1">
                <a:latin typeface="Arial" panose="020B0604020202020204" pitchFamily="34" charset="0"/>
                <a:ea typeface="Times New Roman" panose="02020603050405020304" pitchFamily="18" charset="0"/>
              </a:rPr>
              <a:t>Resourceome</a:t>
            </a:r>
            <a:endParaRPr lang="en-US" sz="6000" dirty="0">
              <a:latin typeface="Arial" panose="020B0604020202020204" pitchFamily="34" charset="0"/>
              <a:ea typeface="Times New Roman" panose="02020603050405020304" pitchFamily="18" charset="0"/>
            </a:endParaRPr>
          </a:p>
        </p:txBody>
      </p:sp>
      <p:sp>
        <p:nvSpPr>
          <p:cNvPr id="6" name="Rectangle 5"/>
          <p:cNvSpPr/>
          <p:nvPr/>
        </p:nvSpPr>
        <p:spPr>
          <a:xfrm>
            <a:off x="1480482" y="6258578"/>
            <a:ext cx="9388789" cy="523220"/>
          </a:xfrm>
          <a:prstGeom prst="rect">
            <a:avLst/>
          </a:prstGeom>
        </p:spPr>
        <p:txBody>
          <a:bodyPr wrap="none">
            <a:spAutoFit/>
          </a:bodyPr>
          <a:lstStyle/>
          <a:p>
            <a:r>
              <a:rPr lang="en-US" sz="2800" b="1" u="sng" dirty="0">
                <a:solidFill>
                  <a:srgbClr val="002060"/>
                </a:solidFill>
              </a:rPr>
              <a:t>http://socr.umich.edu/docs/BD2K/BigDataResourceome.html</a:t>
            </a:r>
          </a:p>
        </p:txBody>
      </p:sp>
      <p:grpSp>
        <p:nvGrpSpPr>
          <p:cNvPr id="7" name="Group 6"/>
          <p:cNvGrpSpPr/>
          <p:nvPr/>
        </p:nvGrpSpPr>
        <p:grpSpPr>
          <a:xfrm>
            <a:off x="1227327" y="1147670"/>
            <a:ext cx="9641943" cy="5033674"/>
            <a:chOff x="239510" y="664874"/>
            <a:chExt cx="8702842" cy="5511800"/>
          </a:xfrm>
        </p:grpSpPr>
        <p:grpSp>
          <p:nvGrpSpPr>
            <p:cNvPr id="9" name="Group 8"/>
            <p:cNvGrpSpPr/>
            <p:nvPr/>
          </p:nvGrpSpPr>
          <p:grpSpPr>
            <a:xfrm>
              <a:off x="239510" y="664874"/>
              <a:ext cx="8702842" cy="5511800"/>
              <a:chOff x="239510" y="664874"/>
              <a:chExt cx="8702842" cy="5511800"/>
            </a:xfrm>
          </p:grpSpPr>
          <p:pic>
            <p:nvPicPr>
              <p:cNvPr id="12" name="Picture 11"/>
              <p:cNvPicPr>
                <a:picLocks noChangeAspect="1"/>
              </p:cNvPicPr>
              <p:nvPr/>
            </p:nvPicPr>
            <p:blipFill rotWithShape="1">
              <a:blip r:embed="rId3"/>
              <a:srcRect l="13750" t="10001" r="15417" b="10246"/>
              <a:stretch/>
            </p:blipFill>
            <p:spPr>
              <a:xfrm>
                <a:off x="239510" y="664874"/>
                <a:ext cx="8702842" cy="5511800"/>
              </a:xfrm>
              <a:prstGeom prst="round2DiagRect">
                <a:avLst>
                  <a:gd name="adj1" fmla="val 16667"/>
                  <a:gd name="adj2" fmla="val 0"/>
                </a:avLst>
              </a:prstGeom>
              <a:ln w="38100" cap="sq">
                <a:solidFill>
                  <a:srgbClr val="33CC33"/>
                </a:solidFill>
                <a:miter lim="800000"/>
              </a:ln>
              <a:effectLst>
                <a:outerShdw blurRad="254000" algn="tl" rotWithShape="0">
                  <a:srgbClr val="000000">
                    <a:alpha val="43000"/>
                  </a:srgbClr>
                </a:outerShdw>
              </a:effec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1575" y="2831523"/>
                <a:ext cx="308376" cy="238992"/>
              </a:xfrm>
              <a:prstGeom prst="rect">
                <a:avLst/>
              </a:prstGeom>
            </p:spPr>
          </p:pic>
        </p:gr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1435" y="3074111"/>
              <a:ext cx="883229" cy="262704"/>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t="31677" b="26442"/>
            <a:stretch/>
          </p:blipFill>
          <p:spPr>
            <a:xfrm>
              <a:off x="1999554" y="1901537"/>
              <a:ext cx="681302" cy="285338"/>
            </a:xfrm>
            <a:prstGeom prst="ellipse">
              <a:avLst/>
            </a:prstGeom>
          </p:spPr>
        </p:pic>
      </p:grpSp>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1" r="1648"/>
          <a:stretch/>
        </p:blipFill>
        <p:spPr>
          <a:xfrm>
            <a:off x="4438589" y="1974766"/>
            <a:ext cx="559037" cy="421363"/>
          </a:xfrm>
          <a:prstGeom prst="rect">
            <a:avLst/>
          </a:prstGeom>
        </p:spPr>
      </p:pic>
    </p:spTree>
    <p:extLst>
      <p:ext uri="{BB962C8B-B14F-4D97-AF65-F5344CB8AC3E}">
        <p14:creationId xmlns:p14="http://schemas.microsoft.com/office/powerpoint/2010/main" val="26443250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18" y="365125"/>
            <a:ext cx="11145982" cy="1325563"/>
          </a:xfrm>
        </p:spPr>
        <p:txBody>
          <a:bodyPr>
            <a:noAutofit/>
          </a:bodyPr>
          <a:lstStyle/>
          <a:p>
            <a:pPr algn="ctr"/>
            <a:r>
              <a:rPr lang="en-US" sz="5400" dirty="0" smtClean="0">
                <a:latin typeface="Arial" panose="020B0604020202020204" pitchFamily="34" charset="0"/>
                <a:ea typeface="Times New Roman" panose="02020603050405020304" pitchFamily="18" charset="0"/>
              </a:rPr>
              <a:t>Examples of Available </a:t>
            </a:r>
            <a:r>
              <a:rPr lang="en-US" sz="5400" dirty="0">
                <a:latin typeface="Arial" panose="020B0604020202020204" pitchFamily="34" charset="0"/>
                <a:ea typeface="Times New Roman" panose="02020603050405020304" pitchFamily="18" charset="0"/>
              </a:rPr>
              <a:t>Resources</a:t>
            </a:r>
            <a:endParaRPr lang="en-US" sz="5400" b="1" dirty="0"/>
          </a:p>
        </p:txBody>
      </p:sp>
      <p:sp>
        <p:nvSpPr>
          <p:cNvPr id="3" name="Rectangle 2"/>
          <p:cNvSpPr/>
          <p:nvPr/>
        </p:nvSpPr>
        <p:spPr>
          <a:xfrm>
            <a:off x="457200" y="1690688"/>
            <a:ext cx="11506200" cy="4770537"/>
          </a:xfrm>
          <a:prstGeom prst="rect">
            <a:avLst/>
          </a:prstGeom>
        </p:spPr>
        <p:txBody>
          <a:bodyPr wrap="square">
            <a:spAutoFit/>
          </a:bodyPr>
          <a:lstStyle/>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Source </a:t>
            </a:r>
            <a:r>
              <a:rPr lang="en-US" sz="2800" u="sng" dirty="0">
                <a:latin typeface="Arial" panose="020B0604020202020204" pitchFamily="34" charset="0"/>
                <a:ea typeface="Times New Roman" panose="02020603050405020304" pitchFamily="18" charset="0"/>
              </a:rPr>
              <a:t>Code</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2"/>
              </a:rPr>
              <a:t>https://</a:t>
            </a:r>
            <a:r>
              <a:rPr lang="en-US" sz="2800" dirty="0" smtClean="0">
                <a:latin typeface="Arial" panose="020B0604020202020204" pitchFamily="34" charset="0"/>
                <a:ea typeface="Times New Roman" panose="02020603050405020304" pitchFamily="18" charset="0"/>
                <a:hlinkClick r:id="rId2"/>
              </a:rPr>
              <a:t>github.com/SOCR</a:t>
            </a:r>
            <a:r>
              <a:rPr lang="en-US" sz="2800" dirty="0" smtClean="0">
                <a:latin typeface="Arial" panose="020B0604020202020204" pitchFamily="34" charset="0"/>
                <a:ea typeface="Times New Roman" panose="02020603050405020304" pitchFamily="18" charset="0"/>
              </a:rPr>
              <a:t> </a:t>
            </a:r>
            <a:endParaRPr lang="en-US" sz="2800" dirty="0"/>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End-to-End </a:t>
            </a:r>
            <a:r>
              <a:rPr lang="en-US" sz="2800" u="sng" dirty="0">
                <a:latin typeface="Arial" panose="020B0604020202020204" pitchFamily="34" charset="0"/>
                <a:ea typeface="Times New Roman" panose="02020603050405020304" pitchFamily="18" charset="0"/>
              </a:rPr>
              <a:t>Pipeline </a:t>
            </a:r>
            <a:r>
              <a:rPr lang="en-US" sz="2800" u="sng" dirty="0" smtClean="0">
                <a:latin typeface="Arial" panose="020B0604020202020204" pitchFamily="34" charset="0"/>
                <a:ea typeface="Times New Roman" panose="02020603050405020304" pitchFamily="18" charset="0"/>
              </a:rPr>
              <a:t>Workflows</a:t>
            </a:r>
            <a:r>
              <a:rPr lang="en-US" sz="2800" dirty="0" smtClean="0">
                <a:latin typeface="Arial" panose="020B0604020202020204" pitchFamily="34" charset="0"/>
                <a:ea typeface="Times New Roman" panose="02020603050405020304" pitchFamily="18" charset="0"/>
              </a:rPr>
              <a:t>:</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Docs: </a:t>
            </a:r>
            <a:r>
              <a:rPr lang="en-US" sz="2800" dirty="0" smtClean="0">
                <a:latin typeface="Arial" panose="020B0604020202020204" pitchFamily="34" charset="0"/>
                <a:ea typeface="Times New Roman" panose="02020603050405020304" pitchFamily="18" charset="0"/>
                <a:hlinkClick r:id="rId3"/>
              </a:rPr>
              <a:t>https</a:t>
            </a:r>
            <a:r>
              <a:rPr lang="en-US" sz="2800" dirty="0">
                <a:latin typeface="Arial" panose="020B0604020202020204" pitchFamily="34" charset="0"/>
                <a:ea typeface="Times New Roman" panose="02020603050405020304" pitchFamily="18" charset="0"/>
                <a:hlinkClick r:id="rId3"/>
              </a:rPr>
              <a:t>://</a:t>
            </a:r>
            <a:r>
              <a:rPr lang="en-US" sz="2800" dirty="0" smtClean="0">
                <a:latin typeface="Arial" panose="020B0604020202020204" pitchFamily="34" charset="0"/>
                <a:ea typeface="Times New Roman" panose="02020603050405020304" pitchFamily="18" charset="0"/>
                <a:hlinkClick r:id="rId3"/>
              </a:rPr>
              <a:t>wiki.loni.usc.edu</a:t>
            </a:r>
            <a:r>
              <a:rPr lang="en-US" sz="2800" dirty="0">
                <a:latin typeface="Arial" panose="020B0604020202020204" pitchFamily="34" charset="0"/>
                <a:ea typeface="Times New Roman" panose="02020603050405020304" pitchFamily="18" charset="0"/>
              </a:rPr>
              <a:t> </a:t>
            </a:r>
            <a:endParaRPr lang="en-US" sz="2800" dirty="0" smtClean="0">
              <a:latin typeface="Arial" panose="020B0604020202020204" pitchFamily="34" charset="0"/>
              <a:ea typeface="Times New Roman" panose="02020603050405020304" pitchFamily="18" charset="0"/>
            </a:endParaRP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Protocols</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4"/>
              </a:rPr>
              <a:t>http://</a:t>
            </a:r>
            <a:r>
              <a:rPr lang="en-US" sz="2800" dirty="0" smtClean="0">
                <a:latin typeface="Arial" panose="020B0604020202020204" pitchFamily="34" charset="0"/>
                <a:ea typeface="Times New Roman" panose="02020603050405020304" pitchFamily="18" charset="0"/>
                <a:hlinkClick r:id="rId4"/>
              </a:rPr>
              <a:t>pipeline.loni.usc.edu/explore/library-navigator</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Pubs</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5"/>
              </a:rPr>
              <a:t>http://</a:t>
            </a:r>
            <a:r>
              <a:rPr lang="en-US" sz="2800" dirty="0" smtClean="0">
                <a:latin typeface="Arial" panose="020B0604020202020204" pitchFamily="34" charset="0"/>
                <a:ea typeface="Times New Roman" panose="02020603050405020304" pitchFamily="18" charset="0"/>
                <a:hlinkClick r:id="rId5"/>
              </a:rPr>
              <a:t>www.socr.umich.edu/people/dinov/publications.html</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a:latin typeface="Arial" panose="020B0604020202020204" pitchFamily="34" charset="0"/>
                <a:ea typeface="Times New Roman" panose="02020603050405020304" pitchFamily="18" charset="0"/>
              </a:rPr>
              <a:t>Training/Learning</a:t>
            </a:r>
            <a:r>
              <a:rPr lang="en-US" sz="2800" dirty="0">
                <a:latin typeface="Arial" panose="020B0604020202020204" pitchFamily="34" charset="0"/>
                <a:ea typeface="Times New Roman" panose="02020603050405020304" pitchFamily="18" charset="0"/>
              </a:rPr>
              <a:t> Resources: </a:t>
            </a:r>
            <a:r>
              <a:rPr lang="en-US" sz="2800" dirty="0">
                <a:latin typeface="Arial" panose="020B0604020202020204" pitchFamily="34" charset="0"/>
                <a:ea typeface="Times New Roman" panose="02020603050405020304" pitchFamily="18" charset="0"/>
                <a:hlinkClick r:id="rId6"/>
              </a:rPr>
              <a:t>http://</a:t>
            </a:r>
            <a:r>
              <a:rPr lang="en-US" sz="2800" dirty="0" smtClean="0">
                <a:latin typeface="Arial" panose="020B0604020202020204" pitchFamily="34" charset="0"/>
                <a:ea typeface="Times New Roman" panose="02020603050405020304" pitchFamily="18" charset="0"/>
                <a:hlinkClick r:id="rId6"/>
              </a:rPr>
              <a:t>wiki.socr.umich.edu/index.php/SMHS</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Data</a:t>
            </a:r>
            <a:r>
              <a:rPr lang="en-US" sz="2800" dirty="0" smtClean="0">
                <a:latin typeface="Arial" panose="020B0604020202020204" pitchFamily="34" charset="0"/>
                <a:ea typeface="Times New Roman" panose="02020603050405020304" pitchFamily="18" charset="0"/>
              </a:rPr>
              <a:t>: </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Classical: </a:t>
            </a:r>
            <a:r>
              <a:rPr lang="en-US" sz="2800" dirty="0" smtClean="0">
                <a:latin typeface="Arial" panose="020B0604020202020204" pitchFamily="34" charset="0"/>
                <a:ea typeface="Times New Roman" panose="02020603050405020304" pitchFamily="18" charset="0"/>
                <a:hlinkClick r:id="rId7"/>
              </a:rPr>
              <a:t>http</a:t>
            </a:r>
            <a:r>
              <a:rPr lang="en-US" sz="2800" dirty="0">
                <a:latin typeface="Arial" panose="020B0604020202020204" pitchFamily="34" charset="0"/>
                <a:ea typeface="Times New Roman" panose="02020603050405020304" pitchFamily="18" charset="0"/>
                <a:hlinkClick r:id="rId7"/>
              </a:rPr>
              <a:t>://</a:t>
            </a:r>
            <a:r>
              <a:rPr lang="en-US" sz="2800" dirty="0" smtClean="0">
                <a:latin typeface="Arial" panose="020B0604020202020204" pitchFamily="34" charset="0"/>
                <a:ea typeface="Times New Roman" panose="02020603050405020304" pitchFamily="18" charset="0"/>
                <a:hlinkClick r:id="rId7"/>
              </a:rPr>
              <a:t>wiki.socr.umich.edu/index.php/SOCR_Data</a:t>
            </a:r>
            <a:r>
              <a:rPr lang="en-US" sz="2800" dirty="0" smtClean="0">
                <a:latin typeface="Arial" panose="020B0604020202020204" pitchFamily="34" charset="0"/>
                <a:ea typeface="Times New Roman" panose="02020603050405020304" pitchFamily="18" charset="0"/>
              </a:rPr>
              <a:t> </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Case-Studies</a:t>
            </a:r>
            <a:r>
              <a:rPr lang="en-US" sz="2800" dirty="0">
                <a:latin typeface="Arial" panose="020B0604020202020204" pitchFamily="34" charset="0"/>
                <a:ea typeface="Times New Roman" panose="02020603050405020304" pitchFamily="18" charset="0"/>
              </a:rPr>
              <a:t>: </a:t>
            </a:r>
            <a:r>
              <a:rPr lang="en-US" sz="2400" dirty="0">
                <a:latin typeface="Arial" panose="020B0604020202020204" pitchFamily="34" charset="0"/>
                <a:ea typeface="Times New Roman" panose="02020603050405020304" pitchFamily="18" charset="0"/>
                <a:hlinkClick r:id="rId8"/>
              </a:rPr>
              <a:t>https://</a:t>
            </a:r>
            <a:r>
              <a:rPr lang="en-US" sz="2400" dirty="0" smtClean="0">
                <a:latin typeface="Arial" panose="020B0604020202020204" pitchFamily="34" charset="0"/>
                <a:ea typeface="Times New Roman" panose="02020603050405020304" pitchFamily="18" charset="0"/>
                <a:hlinkClick r:id="rId8"/>
              </a:rPr>
              <a:t>umich.instructure.com/courses/38100/files/folder/Case_Studies</a:t>
            </a:r>
            <a:r>
              <a:rPr lang="en-US" sz="2400" dirty="0" smtClean="0">
                <a:latin typeface="Arial" panose="020B0604020202020204" pitchFamily="34" charset="0"/>
                <a:ea typeface="Times New Roman" panose="02020603050405020304" pitchFamily="18" charset="0"/>
              </a:rPr>
              <a:t> </a:t>
            </a:r>
            <a:endParaRPr lang="en-US" sz="2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58386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068"/>
            <a:ext cx="10515600" cy="864961"/>
          </a:xfrm>
        </p:spPr>
        <p:txBody>
          <a:bodyPr>
            <a:normAutofit fontScale="90000"/>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342900" y="1032596"/>
            <a:ext cx="11506200" cy="5693866"/>
          </a:xfrm>
          <a:prstGeom prst="rect">
            <a:avLst/>
          </a:prstGeom>
        </p:spPr>
        <p:txBody>
          <a:bodyPr wrap="square">
            <a:spAutoFit/>
          </a:bodyPr>
          <a:lstStyle/>
          <a:p>
            <a:r>
              <a:rPr lang="en-US" sz="2800" u="sng" dirty="0" smtClean="0">
                <a:latin typeface="Arial" panose="020B0604020202020204" pitchFamily="34" charset="0"/>
                <a:ea typeface="Times New Roman" panose="02020603050405020304" pitchFamily="18" charset="0"/>
              </a:rPr>
              <a:t>Processing</a:t>
            </a:r>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Pipeline Try-It-Now Graphical Workflow Environment </a:t>
            </a:r>
          </a:p>
          <a:p>
            <a:r>
              <a:rPr lang="en-US" sz="2800" dirty="0" smtClean="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rPr>
              <a:t>Guest access): </a:t>
            </a:r>
            <a:r>
              <a:rPr lang="en-US" sz="2800" dirty="0">
                <a:latin typeface="Arial" panose="020B0604020202020204" pitchFamily="34" charset="0"/>
                <a:ea typeface="Times New Roman" panose="02020603050405020304" pitchFamily="18" charset="0"/>
                <a:hlinkClick r:id="rId2"/>
              </a:rPr>
              <a:t>http://pipeline.loni.usc.edu/products-services/pws</a:t>
            </a:r>
            <a:r>
              <a:rPr lang="en-US" sz="2800" dirty="0" smtClean="0">
                <a:latin typeface="Arial" panose="020B0604020202020204" pitchFamily="34" charset="0"/>
                <a:ea typeface="Times New Roman" panose="02020603050405020304" pitchFamily="18" charset="0"/>
                <a:hlinkClick r:id="rId2"/>
              </a:rPr>
              <a:t>/</a:t>
            </a:r>
            <a:endParaRPr lang="en-US" sz="2800" dirty="0" smtClean="0">
              <a:latin typeface="Arial" panose="020B0604020202020204" pitchFamily="34" charset="0"/>
              <a:ea typeface="Times New Roman" panose="02020603050405020304" pitchFamily="18" charset="0"/>
            </a:endParaRPr>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socr-pipeline.nursing.umich.edu </a:t>
            </a:r>
          </a:p>
          <a:p>
            <a:pPr marL="457200" indent="-457200">
              <a:buFont typeface="Courier New" panose="02070309020205020404" pitchFamily="49" charset="0"/>
              <a:buChar char="o"/>
            </a:pPr>
            <a:r>
              <a:rPr lang="en-US" sz="2800" dirty="0">
                <a:latin typeface="Arial" panose="020B0604020202020204" pitchFamily="34" charset="0"/>
              </a:rPr>
              <a:t>AWS/Galaxy: </a:t>
            </a:r>
            <a:r>
              <a:rPr lang="en-US" sz="2800" dirty="0">
                <a:latin typeface="Arial" panose="020B0604020202020204" pitchFamily="34" charset="0"/>
                <a:hlinkClick r:id="rId3"/>
              </a:rPr>
              <a:t>http</a:t>
            </a:r>
            <a:r>
              <a:rPr lang="en-US" sz="2800" dirty="0" smtClean="0">
                <a:latin typeface="Arial" panose="020B0604020202020204" pitchFamily="34" charset="0"/>
                <a:hlinkClick r:id="rId3"/>
              </a:rPr>
              <a:t>://GalaxyProject.org</a:t>
            </a:r>
            <a:r>
              <a:rPr lang="en-US" sz="2800" dirty="0" smtClean="0">
                <a:latin typeface="Arial" panose="020B0604020202020204" pitchFamily="34" charset="0"/>
              </a:rPr>
              <a:t> </a:t>
            </a:r>
          </a:p>
          <a:p>
            <a:pPr marL="457200" indent="-457200">
              <a:buFont typeface="Courier New" panose="02070309020205020404" pitchFamily="49" charset="0"/>
              <a:buChar char="o"/>
            </a:pPr>
            <a:r>
              <a:rPr lang="en-US" sz="2800" dirty="0" smtClean="0">
                <a:latin typeface="Arial" panose="020B0604020202020204" pitchFamily="34" charset="0"/>
              </a:rPr>
              <a:t>tranSMART</a:t>
            </a:r>
            <a:r>
              <a:rPr lang="en-US" sz="2800" dirty="0">
                <a:latin typeface="Arial" panose="020B0604020202020204" pitchFamily="34" charset="0"/>
              </a:rPr>
              <a:t>: </a:t>
            </a:r>
            <a:r>
              <a:rPr lang="en-US" sz="2800" dirty="0">
                <a:latin typeface="Arial" panose="020B0604020202020204" pitchFamily="34" charset="0"/>
                <a:hlinkClick r:id="rId4"/>
              </a:rPr>
              <a:t>https://</a:t>
            </a:r>
            <a:r>
              <a:rPr lang="en-US" sz="2800" dirty="0" smtClean="0">
                <a:latin typeface="Arial" panose="020B0604020202020204" pitchFamily="34" charset="0"/>
                <a:hlinkClick r:id="rId4"/>
              </a:rPr>
              <a:t>github.com/transmart</a:t>
            </a:r>
            <a:r>
              <a:rPr lang="en-US" sz="2800" dirty="0" smtClean="0">
                <a:latin typeface="Arial" panose="020B0604020202020204" pitchFamily="34" charset="0"/>
              </a:rPr>
              <a:t> </a:t>
            </a:r>
          </a:p>
          <a:p>
            <a:r>
              <a:rPr lang="en-US" sz="2800" u="sng" dirty="0" smtClean="0">
                <a:latin typeface="Arial" panose="020B0604020202020204" pitchFamily="34" charset="0"/>
              </a:rPr>
              <a:t>Data</a:t>
            </a:r>
          </a:p>
          <a:p>
            <a:pPr marL="457200" indent="-457200">
              <a:buFont typeface="Courier New" panose="02070309020205020404" pitchFamily="49" charset="0"/>
              <a:buChar char="o"/>
            </a:pPr>
            <a:r>
              <a:rPr lang="en-US" sz="2800" dirty="0" err="1" smtClean="0">
                <a:latin typeface="Arial" panose="020B0604020202020204" pitchFamily="34" charset="0"/>
              </a:rPr>
              <a:t>dbGaP</a:t>
            </a:r>
            <a:r>
              <a:rPr lang="en-US" sz="2800" dirty="0">
                <a:latin typeface="Arial" panose="020B0604020202020204" pitchFamily="34" charset="0"/>
              </a:rPr>
              <a:t> </a:t>
            </a:r>
            <a:r>
              <a:rPr lang="en-US" sz="2800" dirty="0" smtClean="0">
                <a:latin typeface="Arial" panose="020B0604020202020204" pitchFamily="34" charset="0"/>
                <a:hlinkClick r:id="rId5"/>
              </a:rPr>
              <a:t>http://dbgap.ncbi.nlm.nih.gov</a:t>
            </a:r>
            <a:r>
              <a:rPr lang="en-US" sz="2800" dirty="0" smtClean="0">
                <a:latin typeface="Arial" panose="020B0604020202020204" pitchFamily="34" charset="0"/>
              </a:rPr>
              <a:t> </a:t>
            </a:r>
          </a:p>
          <a:p>
            <a:pPr marL="457200" indent="-457200">
              <a:buFont typeface="Courier New" panose="02070309020205020404" pitchFamily="49" charset="0"/>
              <a:buChar char="o"/>
            </a:pPr>
            <a:r>
              <a:rPr lang="en-US" sz="2800" dirty="0">
                <a:latin typeface="Arial" panose="020B0604020202020204" pitchFamily="34" charset="0"/>
              </a:rPr>
              <a:t>Neuroimaging </a:t>
            </a:r>
            <a:r>
              <a:rPr lang="en-US" sz="2800" dirty="0" smtClean="0">
                <a:latin typeface="Arial" panose="020B0604020202020204" pitchFamily="34" charset="0"/>
                <a:hlinkClick r:id="rId6"/>
              </a:rPr>
              <a:t>http://IDA.loni.usc.edu</a:t>
            </a:r>
            <a:r>
              <a:rPr lang="en-US" sz="2800" dirty="0" smtClean="0">
                <a:latin typeface="Arial" panose="020B0604020202020204" pitchFamily="34" charset="0"/>
              </a:rPr>
              <a:t> </a:t>
            </a:r>
          </a:p>
          <a:p>
            <a:pPr marL="457200" indent="-457200">
              <a:buFont typeface="Courier New" panose="02070309020205020404" pitchFamily="49" charset="0"/>
              <a:buChar char="o"/>
            </a:pPr>
            <a:r>
              <a:rPr lang="en-US" sz="2800" dirty="0">
                <a:latin typeface="Arial" panose="020B0604020202020204" pitchFamily="34" charset="0"/>
              </a:rPr>
              <a:t>XNAT: </a:t>
            </a:r>
            <a:r>
              <a:rPr lang="en-US" sz="2800" dirty="0">
                <a:latin typeface="Arial" panose="020B0604020202020204" pitchFamily="34" charset="0"/>
                <a:hlinkClick r:id="rId7"/>
              </a:rPr>
              <a:t>https://</a:t>
            </a:r>
            <a:r>
              <a:rPr lang="en-US" sz="2800" dirty="0" smtClean="0">
                <a:latin typeface="Arial" panose="020B0604020202020204" pitchFamily="34" charset="0"/>
                <a:hlinkClick r:id="rId7"/>
              </a:rPr>
              <a:t>central.xnat.org</a:t>
            </a:r>
            <a:r>
              <a:rPr lang="en-US" sz="2800" dirty="0" smtClean="0">
                <a:latin typeface="Arial" panose="020B0604020202020204" pitchFamily="34" charset="0"/>
              </a:rPr>
              <a:t> </a:t>
            </a:r>
            <a:endParaRPr lang="en-US" sz="2800" dirty="0">
              <a:latin typeface="Arial" panose="020B0604020202020204" pitchFamily="34" charset="0"/>
            </a:endParaRPr>
          </a:p>
          <a:p>
            <a:r>
              <a:rPr lang="en-US" sz="2800" u="sng" dirty="0" smtClean="0">
                <a:latin typeface="Arial" panose="020B0604020202020204" pitchFamily="34" charset="0"/>
              </a:rPr>
              <a:t>Transfer</a:t>
            </a:r>
          </a:p>
          <a:p>
            <a:pPr marL="457200" indent="-457200">
              <a:buFont typeface="Courier New" panose="02070309020205020404" pitchFamily="49" charset="0"/>
              <a:buChar char="o"/>
            </a:pPr>
            <a:r>
              <a:rPr lang="en-US" sz="2800" dirty="0">
                <a:latin typeface="Arial" panose="020B0604020202020204" pitchFamily="34" charset="0"/>
              </a:rPr>
              <a:t>Globus: </a:t>
            </a:r>
            <a:r>
              <a:rPr lang="en-US" sz="2800" dirty="0">
                <a:latin typeface="Arial" panose="020B0604020202020204" pitchFamily="34" charset="0"/>
                <a:hlinkClick r:id="rId8"/>
              </a:rPr>
              <a:t>http://</a:t>
            </a:r>
            <a:r>
              <a:rPr lang="en-US" sz="2800" dirty="0" smtClean="0">
                <a:latin typeface="Arial" panose="020B0604020202020204" pitchFamily="34" charset="0"/>
                <a:hlinkClick r:id="rId8"/>
              </a:rPr>
              <a:t>www.globusonline.org</a:t>
            </a:r>
            <a:endParaRPr lang="en-US" sz="2800" dirty="0" smtClean="0">
              <a:latin typeface="Arial" panose="020B0604020202020204" pitchFamily="34" charset="0"/>
            </a:endParaRPr>
          </a:p>
          <a:p>
            <a:pPr marL="457200" indent="-457200">
              <a:buFont typeface="Courier New" panose="02070309020205020404" pitchFamily="49" charset="0"/>
              <a:buChar char="o"/>
            </a:pPr>
            <a:r>
              <a:rPr lang="en-US" sz="2800" dirty="0" err="1" smtClean="0">
                <a:latin typeface="Arial" panose="020B0604020202020204" pitchFamily="34" charset="0"/>
              </a:rPr>
              <a:t>GridFTP</a:t>
            </a:r>
            <a:r>
              <a:rPr lang="en-US" sz="2800" dirty="0">
                <a:latin typeface="Arial" panose="020B0604020202020204" pitchFamily="34" charset="0"/>
              </a:rPr>
              <a:t>: </a:t>
            </a:r>
            <a:r>
              <a:rPr lang="en-US" sz="2800" dirty="0">
                <a:latin typeface="Arial" panose="020B0604020202020204" pitchFamily="34" charset="0"/>
                <a:hlinkClick r:id="rId9"/>
              </a:rPr>
              <a:t>http://toolkit.globus.org/toolkit/docs/latest-stable/gridftp</a:t>
            </a:r>
            <a:r>
              <a:rPr lang="en-US" sz="2800" dirty="0" smtClean="0">
                <a:latin typeface="Arial" panose="020B0604020202020204" pitchFamily="34" charset="0"/>
                <a:hlinkClick r:id="rId9"/>
              </a:rPr>
              <a:t>/</a:t>
            </a:r>
            <a:r>
              <a:rPr lang="en-US" sz="2800" dirty="0" smtClean="0">
                <a:latin typeface="Arial" panose="020B0604020202020204" pitchFamily="34" charset="0"/>
              </a:rPr>
              <a:t> </a:t>
            </a:r>
          </a:p>
        </p:txBody>
      </p:sp>
    </p:spTree>
    <p:extLst>
      <p:ext uri="{BB962C8B-B14F-4D97-AF65-F5344CB8AC3E}">
        <p14:creationId xmlns:p14="http://schemas.microsoft.com/office/powerpoint/2010/main" val="1934640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954" y="2468371"/>
            <a:ext cx="4102768" cy="1947219"/>
          </a:xfrm>
        </p:spPr>
        <p:txBody>
          <a:bodyPr>
            <a:noAutofit/>
          </a:bodyPr>
          <a:lstStyle/>
          <a:p>
            <a:pPr algn="ctr"/>
            <a:r>
              <a:rPr lang="en-US" sz="5400" dirty="0" smtClean="0"/>
              <a:t>Data Science Education</a:t>
            </a:r>
            <a:endParaRPr lang="en-US" sz="5400" dirty="0"/>
          </a:p>
        </p:txBody>
      </p:sp>
      <p:grpSp>
        <p:nvGrpSpPr>
          <p:cNvPr id="15" name="Group 14"/>
          <p:cNvGrpSpPr/>
          <p:nvPr/>
        </p:nvGrpSpPr>
        <p:grpSpPr>
          <a:xfrm>
            <a:off x="4679722" y="315686"/>
            <a:ext cx="7191843" cy="6669064"/>
            <a:chOff x="4679722" y="315686"/>
            <a:chExt cx="7191843" cy="6669064"/>
          </a:xfrm>
        </p:grpSpPr>
        <p:sp>
          <p:nvSpPr>
            <p:cNvPr id="14" name="Oval 13"/>
            <p:cNvSpPr/>
            <p:nvPr/>
          </p:nvSpPr>
          <p:spPr>
            <a:xfrm rot="19422954">
              <a:off x="7718954" y="3224336"/>
              <a:ext cx="1378575" cy="1016537"/>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722" y="315686"/>
              <a:ext cx="7191843" cy="6669064"/>
            </a:xfrm>
            <a:prstGeom prst="rect">
              <a:avLst/>
            </a:prstGeom>
          </p:spPr>
        </p:pic>
      </p:grpSp>
    </p:spTree>
    <p:extLst>
      <p:ext uri="{BB962C8B-B14F-4D97-AF65-F5344CB8AC3E}">
        <p14:creationId xmlns:p14="http://schemas.microsoft.com/office/powerpoint/2010/main" val="23210335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2100" y="171451"/>
            <a:ext cx="9001125" cy="686389"/>
          </a:xfrm>
        </p:spPr>
        <p:txBody>
          <a:bodyPr/>
          <a:lstStyle/>
          <a:p>
            <a:r>
              <a:rPr lang="en-US" sz="3600" dirty="0">
                <a:effectLst>
                  <a:outerShdw blurRad="38100" dist="38100" dir="2700000" algn="tl">
                    <a:srgbClr val="000000">
                      <a:alpha val="43137"/>
                    </a:srgbClr>
                  </a:outerShdw>
                </a:effectLst>
                <a:latin typeface="Palatino Linotype" pitchFamily="18" charset="0"/>
                <a:cs typeface="Arial" pitchFamily="34" charset="0"/>
              </a:rPr>
              <a:t>End-to-end Pipeline Workflow Solutions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123" y="952107"/>
            <a:ext cx="7953830" cy="5138174"/>
          </a:xfrm>
          <a:prstGeom prst="rect">
            <a:avLst/>
          </a:prstGeom>
        </p:spPr>
      </p:pic>
      <p:sp>
        <p:nvSpPr>
          <p:cNvPr id="4" name="TextBox 3"/>
          <p:cNvSpPr txBox="1"/>
          <p:nvPr/>
        </p:nvSpPr>
        <p:spPr>
          <a:xfrm>
            <a:off x="2405138" y="6300148"/>
            <a:ext cx="7553799" cy="307777"/>
          </a:xfrm>
          <a:prstGeom prst="rect">
            <a:avLst/>
          </a:prstGeom>
          <a:noFill/>
        </p:spPr>
        <p:txBody>
          <a:bodyPr wrap="none" rtlCol="0">
            <a:spAutoFit/>
          </a:bodyPr>
          <a:lstStyle/>
          <a:p>
            <a:r>
              <a:rPr lang="en-US" sz="1400" dirty="0"/>
              <a:t> Dinov, </a:t>
            </a:r>
            <a:r>
              <a:rPr lang="en-US" sz="1400" i="1" dirty="0"/>
              <a:t>et al</a:t>
            </a:r>
            <a:r>
              <a:rPr lang="en-US" sz="1400" dirty="0"/>
              <a:t>., 2014, Front. </a:t>
            </a:r>
            <a:r>
              <a:rPr lang="en-US" sz="1400" dirty="0" err="1"/>
              <a:t>Neuroinform</a:t>
            </a:r>
            <a:r>
              <a:rPr lang="en-US" sz="1400" dirty="0"/>
              <a:t>.;                               Dinov, </a:t>
            </a:r>
            <a:r>
              <a:rPr lang="en-US" sz="1400" i="1" dirty="0"/>
              <a:t>et al</a:t>
            </a:r>
            <a:r>
              <a:rPr lang="en-US" sz="1400" dirty="0"/>
              <a:t>., Brain Imaging &amp; Behavior, 2013</a:t>
            </a:r>
          </a:p>
        </p:txBody>
      </p:sp>
    </p:spTree>
    <p:extLst>
      <p:ext uri="{BB962C8B-B14F-4D97-AF65-F5344CB8AC3E}">
        <p14:creationId xmlns:p14="http://schemas.microsoft.com/office/powerpoint/2010/main" val="40623611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537" y="123100"/>
            <a:ext cx="8981342" cy="558219"/>
          </a:xfrm>
          <a:noFill/>
        </p:spPr>
        <p:txBody>
          <a:bodyPr>
            <a:noAutofit/>
          </a:bodyPr>
          <a:lstStyle/>
          <a:p>
            <a:r>
              <a:rPr lang="en-US" sz="3000" dirty="0">
                <a:latin typeface="Palatino Linotype" pitchFamily="18" charset="0"/>
                <a:cs typeface="Arial" pitchFamily="34" charset="0"/>
              </a:rPr>
              <a:t>Predictive Big Data Analytics in Parkinson’s Disease</a:t>
            </a:r>
          </a:p>
        </p:txBody>
      </p:sp>
      <p:sp>
        <p:nvSpPr>
          <p:cNvPr id="3" name="Content Placeholder 2"/>
          <p:cNvSpPr>
            <a:spLocks noGrp="1"/>
          </p:cNvSpPr>
          <p:nvPr>
            <p:ph idx="1"/>
          </p:nvPr>
        </p:nvSpPr>
        <p:spPr>
          <a:xfrm>
            <a:off x="290945" y="797329"/>
            <a:ext cx="11658600" cy="5852737"/>
          </a:xfrm>
          <a:noFill/>
        </p:spPr>
        <p:txBody>
          <a:bodyPr>
            <a:noAutofit/>
          </a:bodyPr>
          <a:lstStyle/>
          <a:p>
            <a:pPr>
              <a:lnSpc>
                <a:spcPts val="2100"/>
              </a:lnSpc>
              <a:spcBef>
                <a:spcPts val="0"/>
              </a:spcBef>
              <a:buFont typeface="Wingdings" panose="05000000000000000000" pitchFamily="2" charset="2"/>
              <a:buChar char="q"/>
            </a:pPr>
            <a:r>
              <a:rPr lang="en-US" sz="2400" dirty="0"/>
              <a:t>A </a:t>
            </a:r>
            <a:r>
              <a:rPr lang="en-US" sz="2400" b="1" dirty="0"/>
              <a:t>unique archive of Big Data</a:t>
            </a:r>
            <a:r>
              <a:rPr lang="en-US" sz="2400" dirty="0"/>
              <a:t>: Parkinson’s Progression Markers Initiative (PPMI).  Defining data characteristics – large size, </a:t>
            </a:r>
            <a:r>
              <a:rPr lang="en-US" sz="2400" dirty="0" err="1"/>
              <a:t>incongruency</a:t>
            </a:r>
            <a:r>
              <a:rPr lang="en-US" sz="2400" dirty="0"/>
              <a:t>, incompleteness, complexity, multiplicity of scales, and heterogeneity of information-generating sources (imaging, genetics, clinical, demographic)</a:t>
            </a:r>
          </a:p>
          <a:p>
            <a:pPr>
              <a:lnSpc>
                <a:spcPts val="2100"/>
              </a:lnSpc>
              <a:spcBef>
                <a:spcPts val="0"/>
              </a:spcBef>
              <a:buFont typeface="Wingdings" panose="05000000000000000000" pitchFamily="2" charset="2"/>
              <a:buChar char="q"/>
            </a:pPr>
            <a:r>
              <a:rPr lang="en-US" sz="2400" b="1" dirty="0"/>
              <a:t>Approach</a:t>
            </a:r>
          </a:p>
          <a:p>
            <a:pPr lvl="1">
              <a:lnSpc>
                <a:spcPts val="2100"/>
              </a:lnSpc>
              <a:spcBef>
                <a:spcPts val="0"/>
              </a:spcBef>
            </a:pPr>
            <a:r>
              <a:rPr lang="en-US" dirty="0"/>
              <a:t>introduce methods for rebalancing imbalanced cohorts, </a:t>
            </a:r>
          </a:p>
          <a:p>
            <a:pPr lvl="1">
              <a:lnSpc>
                <a:spcPts val="2100"/>
              </a:lnSpc>
              <a:spcBef>
                <a:spcPts val="0"/>
              </a:spcBef>
            </a:pPr>
            <a:r>
              <a:rPr lang="en-US" dirty="0"/>
              <a:t>utilize a wide spectrum of classification methods to generate phenotypic predictions, </a:t>
            </a:r>
          </a:p>
          <a:p>
            <a:pPr lvl="1">
              <a:lnSpc>
                <a:spcPts val="2100"/>
              </a:lnSpc>
              <a:spcBef>
                <a:spcPts val="0"/>
              </a:spcBef>
            </a:pPr>
            <a:r>
              <a:rPr lang="en-US" dirty="0"/>
              <a:t>reproducible machine-learning based classification</a:t>
            </a:r>
          </a:p>
          <a:p>
            <a:pPr>
              <a:lnSpc>
                <a:spcPts val="2100"/>
              </a:lnSpc>
              <a:spcBef>
                <a:spcPts val="0"/>
              </a:spcBef>
              <a:buFont typeface="Wingdings" panose="05000000000000000000" pitchFamily="2" charset="2"/>
              <a:buChar char="q"/>
            </a:pPr>
            <a:r>
              <a:rPr lang="en-US" sz="2400" b="1" u="sng" dirty="0"/>
              <a:t>Results </a:t>
            </a:r>
            <a:r>
              <a:rPr lang="en-US" sz="2400" dirty="0"/>
              <a:t>of machine-learning based classification show significant power to predict Parkinson’s disease in the PPMI subjects (consistent accuracy, sensitivity, and specificity exceeding 96%, confirmed using internal statistical 5-fold cross-validation). Clinical (e.g., Unified Parkinson's Disease Rating Scale (UPDRS) scores), demographic (e.g., age), genetics (e.g., rs34637584, chr12), and derived neuroimaging biomarker (e.g., cerebellum shape index) data all contributed to the predictive analytics and diagnostic forecasting. </a:t>
            </a:r>
          </a:p>
          <a:p>
            <a:pPr>
              <a:lnSpc>
                <a:spcPts val="2100"/>
              </a:lnSpc>
              <a:spcBef>
                <a:spcPts val="0"/>
              </a:spcBef>
              <a:buFont typeface="Wingdings" panose="05000000000000000000" pitchFamily="2" charset="2"/>
              <a:buChar char="q"/>
            </a:pPr>
            <a:r>
              <a:rPr lang="en-US" sz="2400" b="1" u="sng" dirty="0"/>
              <a:t>Model-free</a:t>
            </a:r>
            <a:r>
              <a:rPr lang="en-US" sz="2400" dirty="0"/>
              <a:t> Big Data machine learning-based classification methods (e.g., adaptive boosting, support vector machines) outperform </a:t>
            </a:r>
            <a:r>
              <a:rPr lang="en-US" sz="2400" b="1" u="sng" dirty="0"/>
              <a:t>model-based techniques</a:t>
            </a:r>
            <a:r>
              <a:rPr lang="en-US" sz="2400" b="1" dirty="0"/>
              <a:t> (GEE, GLM, MEM) </a:t>
            </a:r>
            <a:r>
              <a:rPr lang="en-US" sz="2400" dirty="0"/>
              <a:t>in terms of predictive precision and reliability (e.g., forecasting patient diagnosis). UPDRS scores play a critical role in predicting diagnosis, which is expected based on the clinical definition of Parkinson’s disease. </a:t>
            </a:r>
            <a:r>
              <a:rPr lang="en-US" sz="2400" u="sng" dirty="0"/>
              <a:t>Even without longitudinal UPDRS data, however, the accuracy of model-free machine learning based classification is over 80%</a:t>
            </a:r>
            <a:r>
              <a:rPr lang="en-US" sz="2400" dirty="0"/>
              <a:t>. The methods, software and protocols developed here are openly shared and can be employed to study other neurodegenerative disorders (e.g., Alzheimer’s, Huntington’s).</a:t>
            </a:r>
          </a:p>
        </p:txBody>
      </p:sp>
      <p:sp>
        <p:nvSpPr>
          <p:cNvPr id="4" name="TextBox 3"/>
          <p:cNvSpPr txBox="1"/>
          <p:nvPr/>
        </p:nvSpPr>
        <p:spPr>
          <a:xfrm>
            <a:off x="10118287" y="6458183"/>
            <a:ext cx="2136059" cy="307777"/>
          </a:xfrm>
          <a:prstGeom prst="rect">
            <a:avLst/>
          </a:prstGeom>
          <a:noFill/>
        </p:spPr>
        <p:txBody>
          <a:bodyPr wrap="square" rtlCol="0">
            <a:spAutoFit/>
          </a:bodyPr>
          <a:lstStyle/>
          <a:p>
            <a:r>
              <a:rPr lang="en-US" sz="1400" dirty="0"/>
              <a:t>Dinov, et al., </a:t>
            </a:r>
            <a:r>
              <a:rPr lang="en-US" sz="1400" i="1" dirty="0" err="1"/>
              <a:t>PLoS</a:t>
            </a:r>
            <a:r>
              <a:rPr lang="en-US" sz="1400" dirty="0"/>
              <a:t>, </a:t>
            </a:r>
            <a:r>
              <a:rPr lang="en-US" sz="1400" dirty="0" smtClean="0"/>
              <a:t>2016</a:t>
            </a:r>
            <a:endParaRPr lang="en-US" sz="1400" dirty="0"/>
          </a:p>
        </p:txBody>
      </p:sp>
    </p:spTree>
    <p:extLst>
      <p:ext uri="{BB962C8B-B14F-4D97-AF65-F5344CB8AC3E}">
        <p14:creationId xmlns:p14="http://schemas.microsoft.com/office/powerpoint/2010/main" val="3353535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09" y="180670"/>
            <a:ext cx="11752117" cy="1066435"/>
          </a:xfrm>
          <a:noFill/>
        </p:spPr>
        <p:txBody>
          <a:bodyPr>
            <a:noAutofit/>
          </a:bodyPr>
          <a:lstStyle/>
          <a:p>
            <a:r>
              <a:rPr lang="en-US" sz="3100" dirty="0">
                <a:latin typeface="Palatino Linotype" pitchFamily="18" charset="0"/>
                <a:cs typeface="Arial" pitchFamily="34" charset="0"/>
              </a:rPr>
              <a:t>Predictive Big Data </a:t>
            </a:r>
            <a:r>
              <a:rPr lang="en-US" sz="3100" dirty="0" smtClean="0">
                <a:latin typeface="Palatino Linotype" pitchFamily="18" charset="0"/>
                <a:cs typeface="Arial" pitchFamily="34" charset="0"/>
              </a:rPr>
              <a:t>Analytics: Applications </a:t>
            </a:r>
            <a:r>
              <a:rPr lang="en-US" sz="3100" dirty="0">
                <a:latin typeface="Palatino Linotype" pitchFamily="18" charset="0"/>
                <a:cs typeface="Arial" pitchFamily="34" charset="0"/>
              </a:rPr>
              <a:t>to Parkinson’s Disease</a:t>
            </a:r>
          </a:p>
        </p:txBody>
      </p:sp>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646" y="2348165"/>
            <a:ext cx="5213381" cy="4416680"/>
          </a:xfrm>
          <a:prstGeom prst="rect">
            <a:avLst/>
          </a:prstGeom>
        </p:spPr>
      </p:pic>
      <p:pic>
        <p:nvPicPr>
          <p:cNvPr id="39" name="Picture 38" descr="Picture1"/>
          <p:cNvPicPr/>
          <p:nvPr/>
        </p:nvPicPr>
        <p:blipFill rotWithShape="1">
          <a:blip r:embed="rId3">
            <a:extLst>
              <a:ext uri="{28A0092B-C50C-407E-A947-70E740481C1C}">
                <a14:useLocalDpi xmlns:a14="http://schemas.microsoft.com/office/drawing/2010/main" val="0"/>
              </a:ext>
            </a:extLst>
          </a:blip>
          <a:srcRect b="4332"/>
          <a:stretch/>
        </p:blipFill>
        <p:spPr bwMode="auto">
          <a:xfrm>
            <a:off x="6089733" y="2587156"/>
            <a:ext cx="3053747" cy="2083904"/>
          </a:xfrm>
          <a:prstGeom prst="rect">
            <a:avLst/>
          </a:prstGeom>
          <a:solidFill>
            <a:schemeClr val="bg1"/>
          </a:solidFill>
          <a:ln>
            <a:noFill/>
          </a:ln>
        </p:spPr>
      </p:pic>
      <p:sp>
        <p:nvSpPr>
          <p:cNvPr id="40" name="Rectangle 39"/>
          <p:cNvSpPr/>
          <p:nvPr/>
        </p:nvSpPr>
        <p:spPr>
          <a:xfrm>
            <a:off x="9150446" y="2673483"/>
            <a:ext cx="2965354" cy="1862048"/>
          </a:xfrm>
          <a:prstGeom prst="rect">
            <a:avLst/>
          </a:prstGeom>
        </p:spPr>
        <p:txBody>
          <a:bodyPr wrap="square">
            <a:spAutoFit/>
          </a:bodyPr>
          <a:lstStyle/>
          <a:p>
            <a:r>
              <a:rPr lang="en-US" sz="1600" dirty="0" err="1">
                <a:latin typeface="Calibri" panose="020F0502020204030204" pitchFamily="34" charset="0"/>
                <a:ea typeface="Calibri" panose="020F0502020204030204" pitchFamily="34" charset="0"/>
                <a:cs typeface="Times New Roman" panose="02020603050405020304" pitchFamily="18" charset="0"/>
              </a:rPr>
              <a:t>Varplot</a:t>
            </a:r>
            <a:r>
              <a:rPr lang="en-US" sz="1600" dirty="0">
                <a:latin typeface="Calibri" panose="020F0502020204030204" pitchFamily="34" charset="0"/>
                <a:ea typeface="Calibri" panose="020F0502020204030204" pitchFamily="34" charset="0"/>
                <a:cs typeface="Times New Roman" panose="02020603050405020304" pitchFamily="18" charset="0"/>
              </a:rPr>
              <a:t> illustrating: </a:t>
            </a:r>
          </a:p>
          <a:p>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the critical predictive data elements (</a:t>
            </a:r>
            <a:r>
              <a:rPr lang="en-US" sz="1600" u="sng" dirty="0">
                <a:latin typeface="Calibri" panose="020F0502020204030204" pitchFamily="34" charset="0"/>
                <a:ea typeface="Calibri" panose="020F0502020204030204" pitchFamily="34" charset="0"/>
                <a:cs typeface="Times New Roman" panose="02020603050405020304" pitchFamily="18" charset="0"/>
              </a:rPr>
              <a:t>Y-axis</a:t>
            </a:r>
            <a:r>
              <a:rPr lang="en-US" sz="1600" dirty="0">
                <a:latin typeface="Calibri" panose="020F0502020204030204" pitchFamily="34" charset="0"/>
                <a:ea typeface="Calibri" panose="020F0502020204030204" pitchFamily="34" charset="0"/>
                <a:cs typeface="Times New Roman" panose="02020603050405020304" pitchFamily="18" charset="0"/>
              </a:rPr>
              <a:t>)</a:t>
            </a:r>
          </a:p>
          <a:p>
            <a:pPr marL="171450" indent="-171450">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and their impact scores (</a:t>
            </a:r>
            <a:r>
              <a:rPr lang="en-US" sz="1600" u="sng" dirty="0">
                <a:latin typeface="Calibri" panose="020F0502020204030204" pitchFamily="34" charset="0"/>
                <a:ea typeface="Calibri" panose="020F0502020204030204" pitchFamily="34" charset="0"/>
                <a:cs typeface="Times New Roman" panose="02020603050405020304" pitchFamily="18" charset="0"/>
              </a:rPr>
              <a:t>X-axis</a:t>
            </a:r>
            <a:r>
              <a:rPr lang="en-US" sz="1600" dirty="0">
                <a:latin typeface="Calibri" panose="020F0502020204030204" pitchFamily="34" charset="0"/>
                <a:ea typeface="Calibri" panose="020F0502020204030204" pitchFamily="34" charset="0"/>
                <a:cs typeface="Times New Roman" panose="02020603050405020304" pitchFamily="18" charset="0"/>
              </a:rPr>
              <a:t>) </a:t>
            </a:r>
          </a:p>
          <a:p>
            <a:endParaRPr lang="en-US" sz="9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err="1">
                <a:latin typeface="Calibri" panose="020F0502020204030204" pitchFamily="34" charset="0"/>
                <a:ea typeface="Calibri" panose="020F0502020204030204" pitchFamily="34" charset="0"/>
                <a:cs typeface="Times New Roman" panose="02020603050405020304" pitchFamily="18" charset="0"/>
              </a:rPr>
              <a:t>AdaBoost</a:t>
            </a:r>
            <a:r>
              <a:rPr lang="en-US" sz="1600" dirty="0">
                <a:latin typeface="Calibri" panose="020F0502020204030204" pitchFamily="34" charset="0"/>
                <a:ea typeface="Calibri" panose="020F0502020204030204" pitchFamily="34" charset="0"/>
                <a:cs typeface="Times New Roman" panose="02020603050405020304" pitchFamily="18" charset="0"/>
              </a:rPr>
              <a:t> classifier for Controls vs. </a:t>
            </a:r>
            <a:r>
              <a:rPr lang="en-US" sz="1600" dirty="0">
                <a:ea typeface="Calibri" panose="020F0502020204030204" pitchFamily="34" charset="0"/>
                <a:cs typeface="Times New Roman" panose="02020603050405020304" pitchFamily="18" charset="0"/>
              </a:rPr>
              <a:t>Patients prediction</a:t>
            </a:r>
            <a:endParaRPr lang="en-US" sz="1600" dirty="0"/>
          </a:p>
        </p:txBody>
      </p:sp>
      <p:graphicFrame>
        <p:nvGraphicFramePr>
          <p:cNvPr id="41" name="Table 40"/>
          <p:cNvGraphicFramePr>
            <a:graphicFrameLocks noGrp="1"/>
          </p:cNvGraphicFramePr>
          <p:nvPr>
            <p:extLst>
              <p:ext uri="{D42A27DB-BD31-4B8C-83A1-F6EECF244321}">
                <p14:modId xmlns:p14="http://schemas.microsoft.com/office/powerpoint/2010/main" val="2949429956"/>
              </p:ext>
            </p:extLst>
          </p:nvPr>
        </p:nvGraphicFramePr>
        <p:xfrm>
          <a:off x="6142484" y="4950070"/>
          <a:ext cx="4695234" cy="1294865"/>
        </p:xfrm>
        <a:graphic>
          <a:graphicData uri="http://schemas.openxmlformats.org/drawingml/2006/table">
            <a:tbl>
              <a:tblPr firstRow="1" firstCol="1" bandRow="1">
                <a:tableStyleId>{5FD0F851-EC5A-4D38-B0AD-8093EC10F338}</a:tableStyleId>
              </a:tblPr>
              <a:tblGrid>
                <a:gridCol w="615631">
                  <a:extLst>
                    <a:ext uri="{9D8B030D-6E8A-4147-A177-3AD203B41FA5}">
                      <a16:colId xmlns:a16="http://schemas.microsoft.com/office/drawing/2014/main" val="20000"/>
                    </a:ext>
                  </a:extLst>
                </a:gridCol>
                <a:gridCol w="555415">
                  <a:extLst>
                    <a:ext uri="{9D8B030D-6E8A-4147-A177-3AD203B41FA5}">
                      <a16:colId xmlns:a16="http://schemas.microsoft.com/office/drawing/2014/main" val="20001"/>
                    </a:ext>
                  </a:extLst>
                </a:gridCol>
                <a:gridCol w="629035">
                  <a:extLst>
                    <a:ext uri="{9D8B030D-6E8A-4147-A177-3AD203B41FA5}">
                      <a16:colId xmlns:a16="http://schemas.microsoft.com/office/drawing/2014/main" val="20002"/>
                    </a:ext>
                  </a:extLst>
                </a:gridCol>
                <a:gridCol w="581453">
                  <a:extLst>
                    <a:ext uri="{9D8B030D-6E8A-4147-A177-3AD203B41FA5}">
                      <a16:colId xmlns:a16="http://schemas.microsoft.com/office/drawing/2014/main" val="20003"/>
                    </a:ext>
                  </a:extLst>
                </a:gridCol>
                <a:gridCol w="775246">
                  <a:extLst>
                    <a:ext uri="{9D8B030D-6E8A-4147-A177-3AD203B41FA5}">
                      <a16:colId xmlns:a16="http://schemas.microsoft.com/office/drawing/2014/main" val="20004"/>
                    </a:ext>
                  </a:extLst>
                </a:gridCol>
                <a:gridCol w="874904">
                  <a:extLst>
                    <a:ext uri="{9D8B030D-6E8A-4147-A177-3AD203B41FA5}">
                      <a16:colId xmlns:a16="http://schemas.microsoft.com/office/drawing/2014/main" val="20005"/>
                    </a:ext>
                  </a:extLst>
                </a:gridCol>
                <a:gridCol w="663550">
                  <a:extLst>
                    <a:ext uri="{9D8B030D-6E8A-4147-A177-3AD203B41FA5}">
                      <a16:colId xmlns:a16="http://schemas.microsoft.com/office/drawing/2014/main" val="20006"/>
                    </a:ext>
                  </a:extLst>
                </a:gridCol>
              </a:tblGrid>
              <a:tr h="605779">
                <a:tc>
                  <a:txBody>
                    <a:bodyPr/>
                    <a:lstStyle/>
                    <a:p>
                      <a:pPr marL="0" marR="0" algn="ctr">
                        <a:spcBef>
                          <a:spcPts val="0"/>
                        </a:spcBef>
                        <a:spcAft>
                          <a:spcPts val="0"/>
                        </a:spcAft>
                      </a:pPr>
                      <a:r>
                        <a:rPr lang="en-US" sz="1000" dirty="0" smtClean="0">
                          <a:effectLst/>
                        </a:rPr>
                        <a:t>ML</a:t>
                      </a:r>
                    </a:p>
                    <a:p>
                      <a:pPr marL="0" marR="0" algn="ctr">
                        <a:spcBef>
                          <a:spcPts val="0"/>
                        </a:spcBef>
                        <a:spcAft>
                          <a:spcPts val="0"/>
                        </a:spcAft>
                      </a:pPr>
                      <a:r>
                        <a:rPr lang="en-US" sz="1000" dirty="0" smtClean="0">
                          <a:effectLst/>
                        </a:rPr>
                        <a:t>classifier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accuracy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sensitivity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specificity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positive predictive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negative predictive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log odds </a:t>
                      </a:r>
                      <a:r>
                        <a:rPr lang="en-US" sz="1000" dirty="0" smtClean="0">
                          <a:effectLst/>
                        </a:rPr>
                        <a:t>ratio (LOR</a:t>
                      </a:r>
                      <a:r>
                        <a:rPr lang="en-US" sz="10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extLst>
                  <a:ext uri="{0D108BD9-81ED-4DB2-BD59-A6C34878D82A}">
                    <a16:rowId xmlns:a16="http://schemas.microsoft.com/office/drawing/2014/main" val="10000"/>
                  </a:ext>
                </a:extLst>
              </a:tr>
              <a:tr h="344543">
                <a:tc>
                  <a:txBody>
                    <a:bodyPr/>
                    <a:lstStyle/>
                    <a:p>
                      <a:pPr marL="0" marR="0" algn="ctr">
                        <a:spcBef>
                          <a:spcPts val="0"/>
                        </a:spcBef>
                        <a:spcAft>
                          <a:spcPts val="0"/>
                        </a:spcAft>
                      </a:pPr>
                      <a:r>
                        <a:rPr lang="en-US" sz="1000" dirty="0" err="1" smtClean="0">
                          <a:effectLst/>
                        </a:rPr>
                        <a:t>AdaBoost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0.996324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0.994141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0.998264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0.9980392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0.9948097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11.4882058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extLst>
                  <a:ext uri="{0D108BD9-81ED-4DB2-BD59-A6C34878D82A}">
                    <a16:rowId xmlns:a16="http://schemas.microsoft.com/office/drawing/2014/main" val="10001"/>
                  </a:ext>
                </a:extLst>
              </a:tr>
              <a:tr h="344543">
                <a:tc>
                  <a:txBody>
                    <a:bodyPr/>
                    <a:lstStyle/>
                    <a:p>
                      <a:pPr marL="0" marR="0" algn="ctr">
                        <a:spcBef>
                          <a:spcPts val="0"/>
                        </a:spcBef>
                        <a:spcAft>
                          <a:spcPts val="0"/>
                        </a:spcAft>
                      </a:pPr>
                      <a:r>
                        <a:rPr lang="en-US" sz="1000" dirty="0" smtClean="0">
                          <a:effectLst/>
                        </a:rPr>
                        <a:t>SVM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0.985294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0.994140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0.977431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0.9750958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0.9946996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8.902166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extLst>
                  <a:ext uri="{0D108BD9-81ED-4DB2-BD59-A6C34878D82A}">
                    <a16:rowId xmlns:a16="http://schemas.microsoft.com/office/drawing/2014/main" val="10002"/>
                  </a:ext>
                </a:extLst>
              </a:tr>
            </a:tbl>
          </a:graphicData>
        </a:graphic>
      </p:graphicFrame>
      <p:pic>
        <p:nvPicPr>
          <p:cNvPr id="9" name="Picture 8"/>
          <p:cNvPicPr/>
          <p:nvPr/>
        </p:nvPicPr>
        <p:blipFill>
          <a:blip r:embed="rId4">
            <a:extLst>
              <a:ext uri="{28A0092B-C50C-407E-A947-70E740481C1C}">
                <a14:useLocalDpi xmlns:a14="http://schemas.microsoft.com/office/drawing/2010/main" val="0"/>
              </a:ext>
            </a:extLst>
          </a:blip>
          <a:stretch>
            <a:fillRect/>
          </a:stretch>
        </p:blipFill>
        <p:spPr bwMode="auto">
          <a:xfrm>
            <a:off x="652647" y="1036367"/>
            <a:ext cx="10979674" cy="1471587"/>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6695769" y="6352605"/>
            <a:ext cx="2136059" cy="307777"/>
          </a:xfrm>
          <a:prstGeom prst="rect">
            <a:avLst/>
          </a:prstGeom>
          <a:noFill/>
        </p:spPr>
        <p:txBody>
          <a:bodyPr wrap="square" rtlCol="0">
            <a:spAutoFit/>
          </a:bodyPr>
          <a:lstStyle/>
          <a:p>
            <a:r>
              <a:rPr lang="en-US" sz="1400" dirty="0"/>
              <a:t>Dinov, et al., </a:t>
            </a:r>
            <a:r>
              <a:rPr lang="en-US" sz="1400" i="1" dirty="0" err="1"/>
              <a:t>PLoS</a:t>
            </a:r>
            <a:r>
              <a:rPr lang="en-US" sz="1400" dirty="0"/>
              <a:t>, </a:t>
            </a:r>
            <a:r>
              <a:rPr lang="en-US" sz="1400" dirty="0" smtClean="0"/>
              <a:t>2016</a:t>
            </a:r>
            <a:endParaRPr lang="en-US" sz="1400" dirty="0"/>
          </a:p>
        </p:txBody>
      </p:sp>
    </p:spTree>
    <p:extLst>
      <p:ext uri="{BB962C8B-B14F-4D97-AF65-F5344CB8AC3E}">
        <p14:creationId xmlns:p14="http://schemas.microsoft.com/office/powerpoint/2010/main" val="841360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2000"/>
                                  </p:stCondLst>
                                  <p:childTnLst>
                                    <p:set>
                                      <p:cBhvr>
                                        <p:cTn id="6" dur="1" fill="hold">
                                          <p:stCondLst>
                                            <p:cond delay="0"/>
                                          </p:stCondLst>
                                        </p:cTn>
                                        <p:tgtEl>
                                          <p:spTgt spid="38"/>
                                        </p:tgtEl>
                                        <p:attrNameLst>
                                          <p:attrName>style.visibility</p:attrName>
                                        </p:attrNameLst>
                                      </p:cBhvr>
                                      <p:to>
                                        <p:strVal val="visible"/>
                                      </p:to>
                                    </p:set>
                                    <p:animEffect transition="in" filter="wheel(1)">
                                      <p:cBhvr>
                                        <p:cTn id="7" dur="2000"/>
                                        <p:tgtEl>
                                          <p:spTgt spid="38"/>
                                        </p:tgtEl>
                                      </p:cBhvr>
                                    </p:animEffect>
                                  </p:childTnLst>
                                </p:cTn>
                              </p:par>
                            </p:childTnLst>
                          </p:cTn>
                        </p:par>
                        <p:par>
                          <p:cTn id="8" fill="hold">
                            <p:stCondLst>
                              <p:cond delay="4000"/>
                            </p:stCondLst>
                            <p:childTnLst>
                              <p:par>
                                <p:cTn id="9" presetID="22" presetClass="entr" presetSubtype="1" fill="hold" nodeType="afterEffect">
                                  <p:stCondLst>
                                    <p:cond delay="2000"/>
                                  </p:stCondLst>
                                  <p:childTnLst>
                                    <p:set>
                                      <p:cBhvr>
                                        <p:cTn id="10" dur="1" fill="hold">
                                          <p:stCondLst>
                                            <p:cond delay="0"/>
                                          </p:stCondLst>
                                        </p:cTn>
                                        <p:tgtEl>
                                          <p:spTgt spid="39"/>
                                        </p:tgtEl>
                                        <p:attrNameLst>
                                          <p:attrName>style.visibility</p:attrName>
                                        </p:attrNameLst>
                                      </p:cBhvr>
                                      <p:to>
                                        <p:strVal val="visible"/>
                                      </p:to>
                                    </p:set>
                                    <p:animEffect transition="in" filter="wipe(up)">
                                      <p:cBhvr>
                                        <p:cTn id="11" dur="2000"/>
                                        <p:tgtEl>
                                          <p:spTgt spid="39"/>
                                        </p:tgtEl>
                                      </p:cBhvr>
                                    </p:animEffect>
                                  </p:childTnLst>
                                </p:cTn>
                              </p:par>
                            </p:childTnLst>
                          </p:cTn>
                        </p:par>
                        <p:par>
                          <p:cTn id="12" fill="hold">
                            <p:stCondLst>
                              <p:cond delay="8000"/>
                            </p:stCondLst>
                            <p:childTnLst>
                              <p:par>
                                <p:cTn id="13" presetID="22" presetClass="entr" presetSubtype="1" fill="hold" grpId="0" nodeType="afterEffect">
                                  <p:stCondLst>
                                    <p:cond delay="200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2000"/>
                                        <p:tgtEl>
                                          <p:spTgt spid="40"/>
                                        </p:tgtEl>
                                      </p:cBhvr>
                                    </p:animEffect>
                                  </p:childTnLst>
                                </p:cTn>
                              </p:par>
                            </p:childTnLst>
                          </p:cTn>
                        </p:par>
                        <p:par>
                          <p:cTn id="16" fill="hold">
                            <p:stCondLst>
                              <p:cond delay="12000"/>
                            </p:stCondLst>
                            <p:childTnLst>
                              <p:par>
                                <p:cTn id="17" presetID="22" presetClass="entr" presetSubtype="1" fill="hold" nodeType="after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7200" b="1" dirty="0" smtClean="0"/>
              <a:t>ACNN Team</a:t>
            </a:r>
            <a:endParaRPr lang="en-US" sz="7200" b="1" dirty="0"/>
          </a:p>
        </p:txBody>
      </p:sp>
      <p:sp>
        <p:nvSpPr>
          <p:cNvPr id="4" name="Content Placeholder 3"/>
          <p:cNvSpPr>
            <a:spLocks noGrp="1"/>
          </p:cNvSpPr>
          <p:nvPr>
            <p:ph idx="1"/>
          </p:nvPr>
        </p:nvSpPr>
        <p:spPr>
          <a:xfrm>
            <a:off x="541867" y="1825625"/>
            <a:ext cx="11548533" cy="4351338"/>
          </a:xfrm>
        </p:spPr>
        <p:txBody>
          <a:bodyPr>
            <a:noAutofit/>
          </a:bodyPr>
          <a:lstStyle/>
          <a:p>
            <a:pPr lvl="0"/>
            <a:r>
              <a:rPr lang="en-US" sz="3200" dirty="0" smtClean="0"/>
              <a:t>University </a:t>
            </a:r>
            <a:r>
              <a:rPr lang="en-US" sz="3200" dirty="0"/>
              <a:t>of Michigan: </a:t>
            </a:r>
            <a:r>
              <a:rPr lang="en-US" sz="3200" u="sng" dirty="0">
                <a:hlinkClick r:id="rId2"/>
              </a:rPr>
              <a:t>Ivo Dinov</a:t>
            </a:r>
            <a:r>
              <a:rPr lang="en-US" sz="3200" dirty="0"/>
              <a:t>, </a:t>
            </a:r>
            <a:r>
              <a:rPr lang="en-US" sz="3200" u="sng" dirty="0">
                <a:hlinkClick r:id="rId3"/>
              </a:rPr>
              <a:t>Rich Gonzales</a:t>
            </a:r>
            <a:r>
              <a:rPr lang="en-US" sz="3200" dirty="0" smtClean="0"/>
              <a:t>, </a:t>
            </a:r>
            <a:r>
              <a:rPr lang="en-US" sz="3200" u="sng" dirty="0">
                <a:hlinkClick r:id="rId4"/>
              </a:rPr>
              <a:t>John </a:t>
            </a:r>
            <a:r>
              <a:rPr lang="en-US" sz="3200" u="sng" dirty="0" err="1">
                <a:hlinkClick r:id="rId4"/>
              </a:rPr>
              <a:t>Marcotte</a:t>
            </a:r>
            <a:r>
              <a:rPr lang="en-US" sz="3200" u="sng" dirty="0">
                <a:hlinkClick r:id="rId4"/>
              </a:rPr>
              <a:t> </a:t>
            </a:r>
            <a:endParaRPr lang="en-US" sz="3200" dirty="0" smtClean="0"/>
          </a:p>
          <a:p>
            <a:pPr marL="0" lvl="0" indent="0">
              <a:buNone/>
            </a:pPr>
            <a:r>
              <a:rPr lang="en-US" sz="3200" dirty="0"/>
              <a:t>	</a:t>
            </a:r>
            <a:r>
              <a:rPr lang="en-US" sz="3200" dirty="0" smtClean="0"/>
              <a:t>			     (</a:t>
            </a:r>
            <a:r>
              <a:rPr lang="en-US" sz="3200" u="sng" dirty="0" smtClean="0">
                <a:hlinkClick r:id="rId5"/>
              </a:rPr>
              <a:t>George Alter</a:t>
            </a:r>
            <a:r>
              <a:rPr lang="en-US" sz="3200" u="sng" dirty="0" smtClean="0"/>
              <a:t>)</a:t>
            </a:r>
            <a:endParaRPr lang="en-US" sz="3200" dirty="0"/>
          </a:p>
          <a:p>
            <a:pPr lvl="0"/>
            <a:r>
              <a:rPr lang="en-US" sz="3200" dirty="0"/>
              <a:t>Indiana University: </a:t>
            </a:r>
            <a:r>
              <a:rPr lang="en-US" sz="3200" u="sng" dirty="0">
                <a:hlinkClick r:id="rId6"/>
              </a:rPr>
              <a:t>Franco Pestilli</a:t>
            </a:r>
            <a:r>
              <a:rPr lang="en-US" sz="3200" dirty="0"/>
              <a:t>, </a:t>
            </a:r>
            <a:r>
              <a:rPr lang="en-US" sz="3200" u="sng" dirty="0">
                <a:hlinkClick r:id="rId7"/>
              </a:rPr>
              <a:t>Olaf Sporns</a:t>
            </a:r>
            <a:r>
              <a:rPr lang="en-US" sz="3200" dirty="0"/>
              <a:t>, </a:t>
            </a:r>
            <a:r>
              <a:rPr lang="en-US" sz="3200" u="sng" dirty="0">
                <a:hlinkClick r:id="rId8"/>
              </a:rPr>
              <a:t>Andrew </a:t>
            </a:r>
            <a:r>
              <a:rPr lang="en-US" sz="3200" u="sng" dirty="0" err="1">
                <a:hlinkClick r:id="rId8"/>
              </a:rPr>
              <a:t>Saykin</a:t>
            </a:r>
            <a:endParaRPr lang="en-US" sz="3200" dirty="0"/>
          </a:p>
          <a:p>
            <a:pPr lvl="0"/>
            <a:r>
              <a:rPr lang="en-US" sz="3200" dirty="0"/>
              <a:t>OSU: </a:t>
            </a:r>
            <a:r>
              <a:rPr lang="en-US" sz="3200" u="sng" dirty="0" smtClean="0">
                <a:hlinkClick r:id="rId9"/>
              </a:rPr>
              <a:t>DK Panda</a:t>
            </a:r>
            <a:r>
              <a:rPr lang="en-US" sz="3200" dirty="0"/>
              <a:t>, </a:t>
            </a:r>
            <a:r>
              <a:rPr lang="en-US" sz="3200" u="sng" dirty="0" smtClean="0">
                <a:hlinkClick r:id="rId10"/>
              </a:rPr>
              <a:t>Xiaoyi </a:t>
            </a:r>
            <a:r>
              <a:rPr lang="en-US" sz="3200" u="sng" dirty="0">
                <a:hlinkClick r:id="rId10"/>
              </a:rPr>
              <a:t>Lu</a:t>
            </a:r>
            <a:r>
              <a:rPr lang="en-US" sz="3200" dirty="0"/>
              <a:t>, </a:t>
            </a:r>
            <a:r>
              <a:rPr lang="en-US" sz="3200" u="sng" dirty="0">
                <a:hlinkClick r:id="rId11"/>
              </a:rPr>
              <a:t>Hari Subramoni</a:t>
            </a:r>
            <a:endParaRPr lang="en-US" sz="3200" dirty="0"/>
          </a:p>
          <a:p>
            <a:pPr lvl="0"/>
            <a:r>
              <a:rPr lang="en-US" sz="3200" dirty="0"/>
              <a:t>CWRU: </a:t>
            </a:r>
            <a:r>
              <a:rPr lang="en-US" sz="3200" u="sng" dirty="0">
                <a:hlinkClick r:id="rId12"/>
              </a:rPr>
              <a:t>Satya </a:t>
            </a:r>
            <a:r>
              <a:rPr lang="en-US" sz="3200" u="sng" dirty="0" err="1">
                <a:hlinkClick r:id="rId12"/>
              </a:rPr>
              <a:t>Sahoo</a:t>
            </a:r>
            <a:endParaRPr lang="en-US" sz="3200" dirty="0"/>
          </a:p>
          <a:p>
            <a:pPr lvl="0"/>
            <a:r>
              <a:rPr lang="en-US" sz="3200" dirty="0"/>
              <a:t>Washington University: </a:t>
            </a:r>
            <a:r>
              <a:rPr lang="en-US" sz="3200" u="sng" dirty="0">
                <a:hlinkClick r:id="rId13"/>
              </a:rPr>
              <a:t>Daniel </a:t>
            </a:r>
            <a:r>
              <a:rPr lang="en-US" sz="3200" u="sng" dirty="0" smtClean="0">
                <a:hlinkClick r:id="rId13"/>
              </a:rPr>
              <a:t>Marcus</a:t>
            </a:r>
            <a:endParaRPr lang="en-US" sz="3200" dirty="0"/>
          </a:p>
          <a:p>
            <a:pPr lvl="0"/>
            <a:r>
              <a:rPr lang="en-US" sz="3200" dirty="0" smtClean="0"/>
              <a:t>Northwestern </a:t>
            </a:r>
            <a:r>
              <a:rPr lang="en-US" sz="3200" dirty="0"/>
              <a:t>University: </a:t>
            </a:r>
            <a:r>
              <a:rPr lang="en-US" sz="3200" u="sng" dirty="0">
                <a:hlinkClick r:id="rId14"/>
              </a:rPr>
              <a:t>Lei </a:t>
            </a:r>
            <a:r>
              <a:rPr lang="en-US" sz="3200" u="sng" dirty="0" smtClean="0">
                <a:hlinkClick r:id="rId14"/>
              </a:rPr>
              <a:t>Wang</a:t>
            </a:r>
            <a:endParaRPr lang="en-US" sz="3200" u="sng" dirty="0" smtClean="0"/>
          </a:p>
          <a:p>
            <a:pPr lvl="0"/>
            <a:r>
              <a:rPr lang="en-US" sz="3200" dirty="0" smtClean="0"/>
              <a:t>USC: </a:t>
            </a:r>
            <a:r>
              <a:rPr lang="en-US" sz="3200" dirty="0" smtClean="0">
                <a:hlinkClick r:id="rId4"/>
              </a:rPr>
              <a:t>Jose-Luis Ambite</a:t>
            </a:r>
            <a:endParaRPr lang="en-US" sz="3200" dirty="0"/>
          </a:p>
        </p:txBody>
      </p:sp>
    </p:spTree>
    <p:extLst>
      <p:ext uri="{BB962C8B-B14F-4D97-AF65-F5344CB8AC3E}">
        <p14:creationId xmlns:p14="http://schemas.microsoft.com/office/powerpoint/2010/main" val="24868981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70584" y="6473786"/>
            <a:ext cx="1670009" cy="276999"/>
          </a:xfrm>
          <a:prstGeom prst="rect">
            <a:avLst/>
          </a:prstGeom>
          <a:noFill/>
        </p:spPr>
        <p:txBody>
          <a:bodyPr wrap="none" rtlCol="0">
            <a:spAutoFit/>
          </a:bodyPr>
          <a:lstStyle/>
          <a:p>
            <a:r>
              <a:rPr lang="en-US" sz="1200" dirty="0"/>
              <a:t>Dinov, et al., </a:t>
            </a:r>
            <a:r>
              <a:rPr lang="en-US" sz="1200" i="1" dirty="0" err="1"/>
              <a:t>PLoS</a:t>
            </a:r>
            <a:r>
              <a:rPr lang="en-US" sz="1200" dirty="0"/>
              <a:t>, </a:t>
            </a:r>
            <a:r>
              <a:rPr lang="en-US" sz="1200" dirty="0" smtClean="0"/>
              <a:t>2016</a:t>
            </a:r>
            <a:endParaRPr lang="en-US" sz="1200" dirty="0"/>
          </a:p>
        </p:txBody>
      </p:sp>
      <p:graphicFrame>
        <p:nvGraphicFramePr>
          <p:cNvPr id="3" name="Table 2"/>
          <p:cNvGraphicFramePr>
            <a:graphicFrameLocks noGrp="1"/>
          </p:cNvGraphicFramePr>
          <p:nvPr>
            <p:extLst>
              <p:ext uri="{D42A27DB-BD31-4B8C-83A1-F6EECF244321}">
                <p14:modId xmlns:p14="http://schemas.microsoft.com/office/powerpoint/2010/main" val="1975560211"/>
              </p:ext>
            </p:extLst>
          </p:nvPr>
        </p:nvGraphicFramePr>
        <p:xfrm>
          <a:off x="435714" y="1159558"/>
          <a:ext cx="11306012" cy="5210318"/>
        </p:xfrm>
        <a:graphic>
          <a:graphicData uri="http://schemas.openxmlformats.org/drawingml/2006/table">
            <a:tbl>
              <a:tblPr firstRow="1" firstCol="1" bandRow="1">
                <a:tableStyleId>{5C22544A-7EE6-4342-B048-85BDC9FD1C3A}</a:tableStyleId>
              </a:tblPr>
              <a:tblGrid>
                <a:gridCol w="2166232">
                  <a:extLst>
                    <a:ext uri="{9D8B030D-6E8A-4147-A177-3AD203B41FA5}">
                      <a16:colId xmlns:a16="http://schemas.microsoft.com/office/drawing/2014/main" val="20000"/>
                    </a:ext>
                  </a:extLst>
                </a:gridCol>
                <a:gridCol w="660793">
                  <a:extLst>
                    <a:ext uri="{9D8B030D-6E8A-4147-A177-3AD203B41FA5}">
                      <a16:colId xmlns:a16="http://schemas.microsoft.com/office/drawing/2014/main" val="20001"/>
                    </a:ext>
                  </a:extLst>
                </a:gridCol>
                <a:gridCol w="565406">
                  <a:extLst>
                    <a:ext uri="{9D8B030D-6E8A-4147-A177-3AD203B41FA5}">
                      <a16:colId xmlns:a16="http://schemas.microsoft.com/office/drawing/2014/main" val="20002"/>
                    </a:ext>
                  </a:extLst>
                </a:gridCol>
                <a:gridCol w="539229">
                  <a:extLst>
                    <a:ext uri="{9D8B030D-6E8A-4147-A177-3AD203B41FA5}">
                      <a16:colId xmlns:a16="http://schemas.microsoft.com/office/drawing/2014/main" val="20003"/>
                    </a:ext>
                  </a:extLst>
                </a:gridCol>
                <a:gridCol w="550747">
                  <a:extLst>
                    <a:ext uri="{9D8B030D-6E8A-4147-A177-3AD203B41FA5}">
                      <a16:colId xmlns:a16="http://schemas.microsoft.com/office/drawing/2014/main" val="20004"/>
                    </a:ext>
                  </a:extLst>
                </a:gridCol>
                <a:gridCol w="550747">
                  <a:extLst>
                    <a:ext uri="{9D8B030D-6E8A-4147-A177-3AD203B41FA5}">
                      <a16:colId xmlns:a16="http://schemas.microsoft.com/office/drawing/2014/main" val="20005"/>
                    </a:ext>
                  </a:extLst>
                </a:gridCol>
                <a:gridCol w="939201">
                  <a:extLst>
                    <a:ext uri="{9D8B030D-6E8A-4147-A177-3AD203B41FA5}">
                      <a16:colId xmlns:a16="http://schemas.microsoft.com/office/drawing/2014/main" val="20006"/>
                    </a:ext>
                  </a:extLst>
                </a:gridCol>
                <a:gridCol w="985271">
                  <a:extLst>
                    <a:ext uri="{9D8B030D-6E8A-4147-A177-3AD203B41FA5}">
                      <a16:colId xmlns:a16="http://schemas.microsoft.com/office/drawing/2014/main" val="20007"/>
                    </a:ext>
                  </a:extLst>
                </a:gridCol>
                <a:gridCol w="946530">
                  <a:extLst>
                    <a:ext uri="{9D8B030D-6E8A-4147-A177-3AD203B41FA5}">
                      <a16:colId xmlns:a16="http://schemas.microsoft.com/office/drawing/2014/main" val="20008"/>
                    </a:ext>
                  </a:extLst>
                </a:gridCol>
                <a:gridCol w="1048094">
                  <a:extLst>
                    <a:ext uri="{9D8B030D-6E8A-4147-A177-3AD203B41FA5}">
                      <a16:colId xmlns:a16="http://schemas.microsoft.com/office/drawing/2014/main" val="20009"/>
                    </a:ext>
                  </a:extLst>
                </a:gridCol>
                <a:gridCol w="1176881">
                  <a:extLst>
                    <a:ext uri="{9D8B030D-6E8A-4147-A177-3AD203B41FA5}">
                      <a16:colId xmlns:a16="http://schemas.microsoft.com/office/drawing/2014/main" val="20010"/>
                    </a:ext>
                  </a:extLst>
                </a:gridCol>
                <a:gridCol w="1176881">
                  <a:extLst>
                    <a:ext uri="{9D8B030D-6E8A-4147-A177-3AD203B41FA5}">
                      <a16:colId xmlns:a16="http://schemas.microsoft.com/office/drawing/2014/main" val="20011"/>
                    </a:ext>
                  </a:extLst>
                </a:gridCol>
              </a:tblGrid>
              <a:tr h="708578">
                <a:tc gridSpan="12">
                  <a:txBody>
                    <a:bodyPr/>
                    <a:lstStyle/>
                    <a:p>
                      <a:pPr marL="0" marR="0" algn="ctr">
                        <a:spcBef>
                          <a:spcPts val="0"/>
                        </a:spcBef>
                        <a:spcAft>
                          <a:spcPts val="0"/>
                        </a:spcAft>
                      </a:pPr>
                      <a:r>
                        <a:rPr lang="en-US" sz="2000" dirty="0" smtClean="0">
                          <a:effectLst/>
                        </a:rPr>
                        <a:t>Best Machine Learning Based Classification Results</a:t>
                      </a:r>
                    </a:p>
                    <a:p>
                      <a:pPr marL="0" marR="0" algn="ctr">
                        <a:spcBef>
                          <a:spcPts val="0"/>
                        </a:spcBef>
                        <a:spcAft>
                          <a:spcPts val="0"/>
                        </a:spcAft>
                      </a:pPr>
                      <a:r>
                        <a:rPr lang="en-US" sz="2000" dirty="0" smtClean="0">
                          <a:effectLst/>
                        </a:rPr>
                        <a:t>(</a:t>
                      </a:r>
                      <a:r>
                        <a:rPr lang="en-US" sz="2000" dirty="0">
                          <a:effectLst/>
                        </a:rPr>
                        <a:t>according to average measures of 5-fold cross-validation</a:t>
                      </a:r>
                      <a:r>
                        <a:rPr lang="en-US" sz="2000" dirty="0" smtClean="0">
                          <a:effectLst/>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900348">
                <a:tc>
                  <a:txBody>
                    <a:bodyPr/>
                    <a:lstStyle/>
                    <a:p>
                      <a:pPr marL="0" marR="0" algn="ctr">
                        <a:spcBef>
                          <a:spcPts val="0"/>
                        </a:spcBef>
                        <a:spcAft>
                          <a:spcPts val="0"/>
                        </a:spcAft>
                      </a:pPr>
                      <a:r>
                        <a:rPr lang="en-US" sz="2800">
                          <a:effectLst/>
                        </a:rPr>
                        <a:t>Data Strata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Classifier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FP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TP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TN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FN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Accu</a:t>
                      </a:r>
                      <a:r>
                        <a:rPr lang="en-US" sz="1800" dirty="0" smtClean="0">
                          <a:effectLst/>
                        </a:rPr>
                        <a:t>-racy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Sensi-tivity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Speci-ficity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positive predictive value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negative predictive value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log odds ratio</a:t>
                      </a:r>
                      <a:endParaRPr lang="en-US" sz="2800">
                        <a:effectLst/>
                      </a:endParaRPr>
                    </a:p>
                    <a:p>
                      <a:pPr marL="0" marR="0" algn="ctr">
                        <a:spcBef>
                          <a:spcPts val="0"/>
                        </a:spcBef>
                        <a:spcAft>
                          <a:spcPts val="0"/>
                        </a:spcAft>
                      </a:pPr>
                      <a:r>
                        <a:rPr lang="en-US" sz="1800">
                          <a:effectLst/>
                        </a:rPr>
                        <a:t>(LOR)</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00232">
                <a:tc>
                  <a:txBody>
                    <a:bodyPr/>
                    <a:lstStyle/>
                    <a:p>
                      <a:pPr marL="0" marR="0" algn="ctr">
                        <a:spcBef>
                          <a:spcPts val="0"/>
                        </a:spcBef>
                        <a:spcAft>
                          <a:spcPts val="0"/>
                        </a:spcAft>
                      </a:pPr>
                      <a:r>
                        <a:rPr lang="en-US" sz="1800">
                          <a:effectLst/>
                        </a:rPr>
                        <a:t>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115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0.99632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0.99414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0.99826</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0.998039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0.9948097</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11.4882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00232">
                <a:tc>
                  <a:txBody>
                    <a:bodyPr/>
                    <a:lstStyle/>
                    <a:p>
                      <a:pPr marL="0" marR="0" algn="ctr">
                        <a:spcBef>
                          <a:spcPts val="0"/>
                        </a:spcBef>
                        <a:spcAft>
                          <a:spcPts val="0"/>
                        </a:spcAft>
                      </a:pPr>
                      <a:r>
                        <a:rPr lang="en-US" sz="1800">
                          <a:effectLst/>
                        </a:rPr>
                        <a:t>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svm</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0.98529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0.99414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0.97743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0.975096</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0.9946996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8.902166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600232">
                <a:tc>
                  <a:txBody>
                    <a:bodyPr/>
                    <a:lstStyle/>
                    <a:p>
                      <a:pPr marL="0" marR="0" algn="ctr">
                        <a:spcBef>
                          <a:spcPts val="0"/>
                        </a:spcBef>
                        <a:spcAft>
                          <a:spcPts val="0"/>
                        </a:spcAft>
                      </a:pPr>
                      <a:r>
                        <a:rPr lang="en-US" sz="1800">
                          <a:effectLst/>
                        </a:rPr>
                        <a:t>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a:effectLst/>
                        </a:rPr>
                        <a:t>svm</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0.97978</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0.99023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0.97049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0.967557</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0.9911348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8.1120092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600232">
                <a:tc>
                  <a:txBody>
                    <a:bodyPr/>
                    <a:lstStyle/>
                    <a:p>
                      <a:pPr marL="0" marR="0" algn="ctr">
                        <a:spcBef>
                          <a:spcPts val="0"/>
                        </a:spcBef>
                        <a:spcAft>
                          <a:spcPts val="0"/>
                        </a:spcAft>
                      </a:pPr>
                      <a:r>
                        <a:rPr lang="en-US" sz="1800">
                          <a:effectLst/>
                        </a:rPr>
                        <a:t>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0.98529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0.98242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0.98785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0.986275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0.9844291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201295" algn="ctr">
                        <a:spcBef>
                          <a:spcPts val="0"/>
                        </a:spcBef>
                        <a:spcAft>
                          <a:spcPts val="0"/>
                        </a:spcAft>
                      </a:pPr>
                      <a:r>
                        <a:rPr lang="en-US" sz="1800" dirty="0" smtClean="0">
                          <a:effectLst/>
                        </a:rPr>
                        <a:t>8.4214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600232">
                <a:tc>
                  <a:txBody>
                    <a:bodyPr/>
                    <a:lstStyle/>
                    <a:p>
                      <a:pPr marL="0" marR="0" algn="ctr">
                        <a:spcBef>
                          <a:spcPts val="0"/>
                        </a:spcBef>
                        <a:spcAft>
                          <a:spcPts val="0"/>
                        </a:spcAft>
                      </a:pPr>
                      <a:r>
                        <a:rPr lang="en-US" sz="1800">
                          <a:effectLst/>
                        </a:rPr>
                        <a:t>unbalanced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25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54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0.98753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0.96875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0.99634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0.9855072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9.039789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600232">
                <a:tc>
                  <a:txBody>
                    <a:bodyPr/>
                    <a:lstStyle/>
                    <a:p>
                      <a:pPr marL="0" marR="0" algn="ctr">
                        <a:spcBef>
                          <a:spcPts val="0"/>
                        </a:spcBef>
                        <a:spcAft>
                          <a:spcPts val="0"/>
                        </a:spcAft>
                      </a:pPr>
                      <a:r>
                        <a:rPr lang="en-US" sz="1800">
                          <a:effectLst/>
                        </a:rPr>
                        <a:t>unbalanced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24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61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0.96599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0.92969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0.98083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0.971519</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6.516987</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bl>
          </a:graphicData>
        </a:graphic>
      </p:graphicFrame>
      <p:sp>
        <p:nvSpPr>
          <p:cNvPr id="5" name="Title 1"/>
          <p:cNvSpPr txBox="1">
            <a:spLocks/>
          </p:cNvSpPr>
          <p:nvPr/>
        </p:nvSpPr>
        <p:spPr>
          <a:xfrm>
            <a:off x="83127" y="121212"/>
            <a:ext cx="11752117" cy="106643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dirty="0" smtClean="0">
                <a:latin typeface="Palatino Linotype" pitchFamily="18" charset="0"/>
                <a:cs typeface="Arial" pitchFamily="34" charset="0"/>
              </a:rPr>
              <a:t>Predictive Big Data Analytics: Applications to Parkinson’s Disease</a:t>
            </a:r>
            <a:endParaRPr lang="en-US" sz="3100" dirty="0">
              <a:latin typeface="Palatino Linotype" pitchFamily="18" charset="0"/>
              <a:cs typeface="Arial" pitchFamily="34" charset="0"/>
            </a:endParaRPr>
          </a:p>
        </p:txBody>
      </p:sp>
    </p:spTree>
    <p:extLst>
      <p:ext uri="{BB962C8B-B14F-4D97-AF65-F5344CB8AC3E}">
        <p14:creationId xmlns:p14="http://schemas.microsoft.com/office/powerpoint/2010/main" val="3880996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58757" y="85726"/>
            <a:ext cx="5485442" cy="733425"/>
          </a:xfrm>
        </p:spPr>
        <p:txBody>
          <a:bodyPr/>
          <a:lstStyle/>
          <a:p>
            <a:r>
              <a:rPr lang="en-US" sz="3500" dirty="0">
                <a:effectLst>
                  <a:outerShdw blurRad="38100" dist="38100" dir="2700000" algn="tl">
                    <a:srgbClr val="000000">
                      <a:alpha val="43137"/>
                    </a:srgbClr>
                  </a:outerShdw>
                </a:effectLst>
                <a:latin typeface="Palatino Linotype" pitchFamily="18" charset="0"/>
                <a:cs typeface="Arial" pitchFamily="34" charset="0"/>
              </a:rPr>
              <a:t>SOCR Big Data Dashboard</a:t>
            </a:r>
          </a:p>
        </p:txBody>
      </p:sp>
      <p:sp>
        <p:nvSpPr>
          <p:cNvPr id="3" name="Rectangle 2"/>
          <p:cNvSpPr/>
          <p:nvPr/>
        </p:nvSpPr>
        <p:spPr>
          <a:xfrm>
            <a:off x="5315908" y="728365"/>
            <a:ext cx="5329921" cy="446276"/>
          </a:xfrm>
          <a:prstGeom prst="rect">
            <a:avLst/>
          </a:prstGeom>
        </p:spPr>
        <p:txBody>
          <a:bodyPr wrap="none">
            <a:spAutoFit/>
          </a:bodyPr>
          <a:lstStyle/>
          <a:p>
            <a:r>
              <a:rPr lang="en-US" sz="2300" b="1" u="sng" dirty="0">
                <a:solidFill>
                  <a:srgbClr val="0070C0"/>
                </a:solidFill>
              </a:rPr>
              <a:t>http://</a:t>
            </a:r>
            <a:r>
              <a:rPr lang="en-US" sz="2300" b="1" u="sng" dirty="0" smtClean="0">
                <a:solidFill>
                  <a:srgbClr val="0070C0"/>
                </a:solidFill>
              </a:rPr>
              <a:t>socr.umich.edu/HTML5/Dashboard</a:t>
            </a:r>
            <a:endParaRPr lang="en-US" sz="2300" b="1" u="sng" dirty="0">
              <a:solidFill>
                <a:srgbClr val="0070C0"/>
              </a:solidFill>
            </a:endParaRPr>
          </a:p>
        </p:txBody>
      </p:sp>
      <p:grpSp>
        <p:nvGrpSpPr>
          <p:cNvPr id="5" name="Group 4"/>
          <p:cNvGrpSpPr/>
          <p:nvPr/>
        </p:nvGrpSpPr>
        <p:grpSpPr>
          <a:xfrm>
            <a:off x="1004453" y="0"/>
            <a:ext cx="3781427" cy="6752548"/>
            <a:chOff x="-3048000" y="-1714500"/>
            <a:chExt cx="13335000" cy="23812500"/>
          </a:xfrm>
        </p:grpSpPr>
        <p:pic>
          <p:nvPicPr>
            <p:cNvPr id="6" name="Picture 5"/>
            <p:cNvPicPr>
              <a:picLocks noChangeAspect="1"/>
            </p:cNvPicPr>
            <p:nvPr/>
          </p:nvPicPr>
          <p:blipFill rotWithShape="1">
            <a:blip r:embed="rId3"/>
            <a:srcRect r="27083"/>
            <a:stretch/>
          </p:blipFill>
          <p:spPr>
            <a:xfrm>
              <a:off x="-3048000" y="-1714500"/>
              <a:ext cx="13335000" cy="10287000"/>
            </a:xfrm>
            <a:prstGeom prst="rect">
              <a:avLst/>
            </a:prstGeom>
          </p:spPr>
        </p:pic>
        <p:pic>
          <p:nvPicPr>
            <p:cNvPr id="7" name="Picture 6"/>
            <p:cNvPicPr>
              <a:picLocks noChangeAspect="1"/>
            </p:cNvPicPr>
            <p:nvPr/>
          </p:nvPicPr>
          <p:blipFill rotWithShape="1">
            <a:blip r:embed="rId4"/>
            <a:srcRect t="10556" r="27188"/>
            <a:stretch/>
          </p:blipFill>
          <p:spPr>
            <a:xfrm>
              <a:off x="-3048000" y="7943850"/>
              <a:ext cx="13315950" cy="9201150"/>
            </a:xfrm>
            <a:prstGeom prst="rect">
              <a:avLst/>
            </a:prstGeom>
          </p:spPr>
        </p:pic>
        <p:pic>
          <p:nvPicPr>
            <p:cNvPr id="8" name="Picture 7"/>
            <p:cNvPicPr>
              <a:picLocks noChangeAspect="1"/>
            </p:cNvPicPr>
            <p:nvPr/>
          </p:nvPicPr>
          <p:blipFill rotWithShape="1">
            <a:blip r:embed="rId5"/>
            <a:srcRect t="10741" r="27083"/>
            <a:stretch/>
          </p:blipFill>
          <p:spPr>
            <a:xfrm>
              <a:off x="-3048000" y="11220450"/>
              <a:ext cx="13335000" cy="9182100"/>
            </a:xfrm>
            <a:prstGeom prst="rect">
              <a:avLst/>
            </a:prstGeom>
          </p:spPr>
        </p:pic>
        <p:pic>
          <p:nvPicPr>
            <p:cNvPr id="9" name="Picture 8"/>
            <p:cNvPicPr>
              <a:picLocks noChangeAspect="1"/>
            </p:cNvPicPr>
            <p:nvPr/>
          </p:nvPicPr>
          <p:blipFill rotWithShape="1">
            <a:blip r:embed="rId6"/>
            <a:srcRect t="39815" r="27292" b="7222"/>
            <a:stretch/>
          </p:blipFill>
          <p:spPr>
            <a:xfrm>
              <a:off x="-3048000" y="16649700"/>
              <a:ext cx="13296900" cy="5448300"/>
            </a:xfrm>
            <a:prstGeom prst="rect">
              <a:avLst/>
            </a:prstGeom>
          </p:spPr>
        </p:pic>
      </p:grpSp>
      <p:sp>
        <p:nvSpPr>
          <p:cNvPr id="4" name="Rectangle 3"/>
          <p:cNvSpPr/>
          <p:nvPr/>
        </p:nvSpPr>
        <p:spPr>
          <a:xfrm>
            <a:off x="5315908" y="1174641"/>
            <a:ext cx="6420500" cy="5262979"/>
          </a:xfrm>
          <a:prstGeom prst="rect">
            <a:avLst/>
          </a:prstGeom>
        </p:spPr>
        <p:txBody>
          <a:bodyPr wrap="square">
            <a:spAutoFit/>
          </a:bodyPr>
          <a:lstStyle/>
          <a:p>
            <a:pPr marL="285750" indent="-285750">
              <a:buFont typeface="Wingdings" panose="05000000000000000000" pitchFamily="2" charset="2"/>
              <a:buChar char="q"/>
            </a:pPr>
            <a:r>
              <a:rPr lang="en-US" sz="2400" dirty="0"/>
              <a:t>Web-service combining and integrating multi-source socioeconomic and medical datasets </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Big data analytic processing</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Interface for exploratory navigation, manipulation and visualization</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Adding/removing of visual queries and interactive exploration of multivariate associations</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Powerful HTML5 technology enabling mobile on-demand computing</a:t>
            </a:r>
          </a:p>
        </p:txBody>
      </p:sp>
      <p:sp>
        <p:nvSpPr>
          <p:cNvPr id="10" name="TextBox 9"/>
          <p:cNvSpPr txBox="1"/>
          <p:nvPr/>
        </p:nvSpPr>
        <p:spPr>
          <a:xfrm>
            <a:off x="8808238" y="6437620"/>
            <a:ext cx="2479753" cy="307777"/>
          </a:xfrm>
          <a:prstGeom prst="rect">
            <a:avLst/>
          </a:prstGeom>
          <a:noFill/>
        </p:spPr>
        <p:txBody>
          <a:bodyPr wrap="square" rtlCol="0">
            <a:spAutoFit/>
          </a:bodyPr>
          <a:lstStyle/>
          <a:p>
            <a:r>
              <a:rPr lang="en-US" sz="1400" i="1" dirty="0"/>
              <a:t>Husain, et al., 2015, J Big Data</a:t>
            </a:r>
          </a:p>
        </p:txBody>
      </p:sp>
    </p:spTree>
    <p:extLst>
      <p:ext uri="{BB962C8B-B14F-4D97-AF65-F5344CB8AC3E}">
        <p14:creationId xmlns:p14="http://schemas.microsoft.com/office/powerpoint/2010/main" val="19648241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0" y="76013"/>
            <a:ext cx="11866418"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200" dirty="0">
                <a:solidFill>
                  <a:schemeClr val="tx1"/>
                </a:solidFill>
              </a:rPr>
              <a:t>SOCR Dashboard (Exploratory Big Data Analytics): </a:t>
            </a:r>
            <a:r>
              <a:rPr lang="en-US" sz="3200" u="sng" dirty="0">
                <a:solidFill>
                  <a:schemeClr val="tx1"/>
                </a:solidFill>
              </a:rPr>
              <a:t>Data Fusion</a:t>
            </a:r>
          </a:p>
        </p:txBody>
      </p:sp>
      <p:sp>
        <p:nvSpPr>
          <p:cNvPr id="2" name="TextBox 1"/>
          <p:cNvSpPr txBox="1"/>
          <p:nvPr/>
        </p:nvSpPr>
        <p:spPr>
          <a:xfrm>
            <a:off x="424296" y="6368164"/>
            <a:ext cx="4206473" cy="369332"/>
          </a:xfrm>
          <a:prstGeom prst="rect">
            <a:avLst/>
          </a:prstGeom>
          <a:noFill/>
        </p:spPr>
        <p:txBody>
          <a:bodyPr wrap="none" rtlCol="0">
            <a:spAutoFit/>
          </a:bodyPr>
          <a:lstStyle/>
          <a:p>
            <a:r>
              <a:rPr lang="en-US" b="1" u="sng" dirty="0"/>
              <a:t>http://socr.umich.edu/HTML5/Dashboard</a:t>
            </a:r>
            <a:endParaRPr lang="en-US" dirty="0"/>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92" t="8889" r="8125" b="9444"/>
          <a:stretch/>
        </p:blipFill>
        <p:spPr bwMode="auto">
          <a:xfrm>
            <a:off x="162167" y="1336744"/>
            <a:ext cx="7585005" cy="43782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83" t="12963" r="2187" b="13889"/>
          <a:stretch/>
        </p:blipFill>
        <p:spPr bwMode="auto">
          <a:xfrm>
            <a:off x="1604036" y="1709549"/>
            <a:ext cx="7639801" cy="41509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292" t="12592" r="3229" b="6482"/>
          <a:stretch/>
        </p:blipFill>
        <p:spPr bwMode="auto">
          <a:xfrm>
            <a:off x="3067388" y="1428347"/>
            <a:ext cx="7676957" cy="46920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rotWithShape="1">
          <a:blip r:embed="rId6"/>
          <a:srcRect l="2500" t="10001" r="34063" b="3703"/>
          <a:stretch/>
        </p:blipFill>
        <p:spPr>
          <a:xfrm>
            <a:off x="6120525" y="1413165"/>
            <a:ext cx="6510351" cy="49816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9693708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par>
                          <p:cTn id="8" fill="hold">
                            <p:stCondLst>
                              <p:cond delay="3000"/>
                            </p:stCondLst>
                            <p:childTnLst>
                              <p:par>
                                <p:cTn id="9" presetID="22" presetClass="entr" presetSubtype="8" fill="hold" nodeType="afterEffect">
                                  <p:stCondLst>
                                    <p:cond delay="50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000"/>
                                        <p:tgtEl>
                                          <p:spTgt spid="8"/>
                                        </p:tgtEl>
                                      </p:cBhvr>
                                    </p:animEffect>
                                  </p:childTnLst>
                                </p:cTn>
                              </p:par>
                            </p:childTnLst>
                          </p:cTn>
                        </p:par>
                        <p:par>
                          <p:cTn id="12" fill="hold">
                            <p:stCondLst>
                              <p:cond delay="10000"/>
                            </p:stCondLst>
                            <p:childTnLst>
                              <p:par>
                                <p:cTn id="13" presetID="22" presetClass="entr" presetSubtype="8" fill="hold" nodeType="afterEffect">
                                  <p:stCondLst>
                                    <p:cond delay="50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000"/>
                                        <p:tgtEl>
                                          <p:spTgt spid="9"/>
                                        </p:tgtEl>
                                      </p:cBhvr>
                                    </p:animEffect>
                                  </p:childTnLst>
                                </p:cTn>
                              </p:par>
                            </p:childTnLst>
                          </p:cTn>
                        </p:par>
                        <p:par>
                          <p:cTn id="16" fill="hold">
                            <p:stCondLst>
                              <p:cond delay="17000"/>
                            </p:stCondLst>
                            <p:childTnLst>
                              <p:par>
                                <p:cTn id="17" presetID="22" presetClass="entr" presetSubtype="8" fill="hold" nodeType="afterEffect">
                                  <p:stCondLst>
                                    <p:cond delay="5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197427" y="76013"/>
            <a:ext cx="11887200"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200" dirty="0">
                <a:solidFill>
                  <a:schemeClr val="tx1"/>
                </a:solidFill>
              </a:rPr>
              <a:t>SOCR Dashboard (Exploratory Big Data Analytics): </a:t>
            </a:r>
            <a:r>
              <a:rPr lang="en-US" sz="3200" u="sng" dirty="0">
                <a:solidFill>
                  <a:schemeClr val="tx1"/>
                </a:solidFill>
              </a:rPr>
              <a:t>Associations</a:t>
            </a: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t="2599" r="1907" b="48513"/>
          <a:stretch/>
        </p:blipFill>
        <p:spPr bwMode="auto">
          <a:xfrm>
            <a:off x="371061" y="1293030"/>
            <a:ext cx="5353782" cy="4756739"/>
          </a:xfrm>
          <a:prstGeom prst="round2DiagRect">
            <a:avLst>
              <a:gd name="adj1" fmla="val 16667"/>
              <a:gd name="adj2" fmla="val 0"/>
            </a:avLst>
          </a:prstGeom>
          <a:ln w="88900" cap="sq">
            <a:solidFill>
              <a:srgbClr val="00B0F0"/>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pic>
        <p:nvPicPr>
          <p:cNvPr id="7" name="Picture 6"/>
          <p:cNvPicPr/>
          <p:nvPr/>
        </p:nvPicPr>
        <p:blipFill rotWithShape="1">
          <a:blip r:embed="rId3" cstate="print">
            <a:extLst>
              <a:ext uri="{28A0092B-C50C-407E-A947-70E740481C1C}">
                <a14:useLocalDpi xmlns:a14="http://schemas.microsoft.com/office/drawing/2010/main" val="0"/>
              </a:ext>
            </a:extLst>
          </a:blip>
          <a:srcRect t="54500" r="21914"/>
          <a:stretch/>
        </p:blipFill>
        <p:spPr bwMode="auto">
          <a:xfrm>
            <a:off x="6780330" y="1351496"/>
            <a:ext cx="4460526" cy="4639806"/>
          </a:xfrm>
          <a:prstGeom prst="round2DiagRect">
            <a:avLst>
              <a:gd name="adj1" fmla="val 16667"/>
              <a:gd name="adj2" fmla="val 0"/>
            </a:avLst>
          </a:prstGeom>
          <a:ln w="88900" cap="sq">
            <a:solidFill>
              <a:srgbClr val="00B0F0"/>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2913190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3000"/>
                            </p:stCondLst>
                            <p:childTnLst>
                              <p:par>
                                <p:cTn id="9" presetID="21" presetClass="entr" presetSubtype="1" fill="hold" nodeType="afterEffect">
                                  <p:stCondLst>
                                    <p:cond delay="500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332509" y="221486"/>
            <a:ext cx="11180618"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000" dirty="0">
                <a:solidFill>
                  <a:schemeClr val="tx1"/>
                </a:solidFill>
              </a:rPr>
              <a:t>Compressive Big Data Analytics (CBDA)</a:t>
            </a:r>
          </a:p>
        </p:txBody>
      </p:sp>
      <p:sp>
        <p:nvSpPr>
          <p:cNvPr id="15" name="Content Placeholder 1"/>
          <p:cNvSpPr txBox="1">
            <a:spLocks/>
          </p:cNvSpPr>
          <p:nvPr/>
        </p:nvSpPr>
        <p:spPr bwMode="auto">
          <a:xfrm>
            <a:off x="945573" y="1136487"/>
            <a:ext cx="10087078" cy="5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a:t>The foundation for Compressive Big Data Analytics (CBDA) involves</a:t>
            </a:r>
          </a:p>
          <a:p>
            <a:pPr marL="800100" lvl="1" indent="-342900" algn="l">
              <a:buFont typeface="Courier New" panose="02070309020205020404" pitchFamily="49" charset="0"/>
              <a:buChar char="o"/>
            </a:pPr>
            <a:r>
              <a:rPr lang="en-US" sz="2400" dirty="0"/>
              <a:t>Iteratively generating random (sub)samples from the Big Data collection. </a:t>
            </a:r>
          </a:p>
          <a:p>
            <a:pPr marL="800100" lvl="1" indent="-342900" algn="l">
              <a:buFont typeface="Courier New" panose="02070309020205020404" pitchFamily="49" charset="0"/>
              <a:buChar char="o"/>
            </a:pPr>
            <a:r>
              <a:rPr lang="en-US" sz="2400" dirty="0"/>
              <a:t>Then, using classical techniques to obtain model-based or non-parametric inference based on the sample. </a:t>
            </a:r>
          </a:p>
          <a:p>
            <a:pPr marL="800100" lvl="1" indent="-342900" algn="l">
              <a:buFont typeface="Courier New" panose="02070309020205020404" pitchFamily="49" charset="0"/>
              <a:buChar char="o"/>
            </a:pPr>
            <a:r>
              <a:rPr lang="en-US" sz="2400" dirty="0"/>
              <a:t>Next, compute likelihood estimates (e.g., probability values quantifying effects, relations, sizes) </a:t>
            </a:r>
          </a:p>
          <a:p>
            <a:pPr marL="800100" lvl="1" indent="-342900" algn="l">
              <a:buFont typeface="Courier New" panose="02070309020205020404" pitchFamily="49" charset="0"/>
              <a:buChar char="o"/>
            </a:pPr>
            <a:r>
              <a:rPr lang="en-US" sz="2400" dirty="0"/>
              <a:t>Repeat – the process continues iteratively.</a:t>
            </a:r>
          </a:p>
          <a:p>
            <a:pPr lvl="1" algn="l"/>
            <a:endParaRPr lang="en-US" sz="2400" dirty="0"/>
          </a:p>
          <a:p>
            <a:pPr marL="342900" indent="-342900" algn="l">
              <a:buFont typeface="Courier New" panose="02070309020205020404" pitchFamily="49" charset="0"/>
              <a:buChar char="o"/>
            </a:pPr>
            <a:r>
              <a:rPr lang="en-US" sz="2800" dirty="0"/>
              <a:t>Repeating the (re)sampling and inference steps many times (with or without using the results of previous iterations as priors for subsequent steps). </a:t>
            </a:r>
          </a:p>
        </p:txBody>
      </p:sp>
      <p:sp>
        <p:nvSpPr>
          <p:cNvPr id="4" name="TextBox 3"/>
          <p:cNvSpPr txBox="1"/>
          <p:nvPr/>
        </p:nvSpPr>
        <p:spPr>
          <a:xfrm>
            <a:off x="8508058" y="6335037"/>
            <a:ext cx="2099934" cy="276999"/>
          </a:xfrm>
          <a:prstGeom prst="rect">
            <a:avLst/>
          </a:prstGeom>
          <a:noFill/>
        </p:spPr>
        <p:txBody>
          <a:bodyPr wrap="none" rtlCol="0">
            <a:spAutoFit/>
          </a:bodyPr>
          <a:lstStyle/>
          <a:p>
            <a:r>
              <a:rPr lang="en-US" sz="1200" dirty="0"/>
              <a:t>Dinov, J Med Stat &amp; Info, 2016</a:t>
            </a:r>
          </a:p>
        </p:txBody>
      </p:sp>
    </p:spTree>
    <p:extLst>
      <p:ext uri="{BB962C8B-B14F-4D97-AF65-F5344CB8AC3E}">
        <p14:creationId xmlns:p14="http://schemas.microsoft.com/office/powerpoint/2010/main" val="13258828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1246910" y="131121"/>
            <a:ext cx="9013364"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400" dirty="0">
                <a:solidFill>
                  <a:schemeClr val="tx1"/>
                </a:solidFill>
              </a:rPr>
              <a:t>Acknowledgments </a:t>
            </a:r>
          </a:p>
        </p:txBody>
      </p:sp>
      <p:sp>
        <p:nvSpPr>
          <p:cNvPr id="15" name="Content Placeholder 1"/>
          <p:cNvSpPr txBox="1">
            <a:spLocks/>
          </p:cNvSpPr>
          <p:nvPr/>
        </p:nvSpPr>
        <p:spPr bwMode="auto">
          <a:xfrm>
            <a:off x="279117" y="998010"/>
            <a:ext cx="9320645" cy="100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lvl="1" algn="l"/>
            <a:r>
              <a:rPr lang="en-US" sz="2400" b="1" kern="0" dirty="0" smtClean="0"/>
              <a:t>NSF</a:t>
            </a:r>
            <a:r>
              <a:rPr lang="en-US" sz="2400" b="1" kern="0" dirty="0"/>
              <a:t>: </a:t>
            </a:r>
            <a:r>
              <a:rPr lang="en-US" sz="2400" b="1" kern="0" dirty="0" smtClean="0"/>
              <a:t>1636840, 1416953</a:t>
            </a:r>
            <a:r>
              <a:rPr lang="en-US" sz="2400" b="1" kern="0" dirty="0"/>
              <a:t>, 0716055, </a:t>
            </a:r>
            <a:r>
              <a:rPr lang="en-US" sz="2400" b="1" kern="0" dirty="0" smtClean="0"/>
              <a:t>1023115</a:t>
            </a:r>
          </a:p>
          <a:p>
            <a:pPr lvl="1" algn="l"/>
            <a:r>
              <a:rPr lang="en-US" sz="2000" kern="0" dirty="0" smtClean="0"/>
              <a:t>NIH</a:t>
            </a:r>
            <a:r>
              <a:rPr lang="en-US" sz="2000" kern="0" dirty="0"/>
              <a:t>: P50 NS091856, P30 DK089503, P30AG053760, P20 NR015331, U54 </a:t>
            </a:r>
            <a:r>
              <a:rPr lang="en-US" sz="2000" kern="0" dirty="0" smtClean="0"/>
              <a:t>EB020406</a:t>
            </a:r>
            <a:endParaRPr lang="en-US" sz="2000" kern="0" dirty="0"/>
          </a:p>
        </p:txBody>
      </p:sp>
      <p:sp>
        <p:nvSpPr>
          <p:cNvPr id="2" name="TextBox 1"/>
          <p:cNvSpPr txBox="1"/>
          <p:nvPr/>
        </p:nvSpPr>
        <p:spPr>
          <a:xfrm>
            <a:off x="128988" y="5092974"/>
            <a:ext cx="4407681" cy="461665"/>
          </a:xfrm>
          <a:prstGeom prst="rect">
            <a:avLst/>
          </a:prstGeom>
          <a:noFill/>
        </p:spPr>
        <p:txBody>
          <a:bodyPr wrap="none" rtlCol="0">
            <a:spAutoFit/>
          </a:bodyPr>
          <a:lstStyle/>
          <a:p>
            <a:r>
              <a:rPr lang="en-US" sz="2400" b="1" u="sng" dirty="0">
                <a:solidFill>
                  <a:srgbClr val="0070C0"/>
                </a:solidFill>
              </a:rPr>
              <a:t>http</a:t>
            </a:r>
            <a:r>
              <a:rPr lang="en-US" sz="2400" b="1" u="sng" dirty="0" smtClean="0">
                <a:solidFill>
                  <a:srgbClr val="0070C0"/>
                </a:solidFill>
              </a:rPr>
              <a:t>://NeuroscienceNetwork.org</a:t>
            </a:r>
            <a:endParaRPr lang="en-US" sz="2400" b="1" u="sng" dirty="0">
              <a:solidFill>
                <a:srgbClr val="0070C0"/>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589" y="5554639"/>
            <a:ext cx="8032173" cy="1198019"/>
          </a:xfrm>
          <a:prstGeom prst="rect">
            <a:avLst/>
          </a:prstGeom>
        </p:spPr>
      </p:pic>
      <p:grpSp>
        <p:nvGrpSpPr>
          <p:cNvPr id="3" name="Group 2"/>
          <p:cNvGrpSpPr/>
          <p:nvPr/>
        </p:nvGrpSpPr>
        <p:grpSpPr>
          <a:xfrm>
            <a:off x="-559252" y="1681874"/>
            <a:ext cx="12154018" cy="4729812"/>
            <a:chOff x="-559252" y="1681874"/>
            <a:chExt cx="12154018" cy="4729812"/>
          </a:xfrm>
        </p:grpSpPr>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52" y="1681874"/>
              <a:ext cx="12154018" cy="4729812"/>
            </a:xfrm>
            <a:prstGeom prst="rect">
              <a:avLst/>
            </a:prstGeom>
          </p:spPr>
        </p:pic>
        <p:pic>
          <p:nvPicPr>
            <p:cNvPr id="13" name="Picture 12"/>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074299" y="2445097"/>
              <a:ext cx="661035" cy="975360"/>
            </a:xfrm>
            <a:prstGeom prst="ellipse">
              <a:avLst/>
            </a:prstGeom>
            <a:ln>
              <a:noFill/>
            </a:ln>
            <a:effectLst>
              <a:softEdge rad="112500"/>
            </a:effectLst>
          </p:spPr>
        </p:pic>
        <p:pic>
          <p:nvPicPr>
            <p:cNvPr id="14" name="Picture 13"/>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9010149" y="4182119"/>
              <a:ext cx="648970" cy="922020"/>
            </a:xfrm>
            <a:prstGeom prst="ellipse">
              <a:avLst/>
            </a:prstGeom>
            <a:ln>
              <a:noFill/>
            </a:ln>
            <a:effectLst>
              <a:softEdge rad="112500"/>
            </a:effectLst>
          </p:spPr>
        </p:pic>
        <p:pic>
          <p:nvPicPr>
            <p:cNvPr id="17" name="Picture 16"/>
            <p:cNvPicPr/>
            <p:nvPr/>
          </p:nvPicPr>
          <p:blipFill>
            <a:blip r:embed="rId9" cstate="print">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a:ext>
              </a:extLst>
            </a:blip>
            <a:stretch>
              <a:fillRect/>
            </a:stretch>
          </p:blipFill>
          <p:spPr>
            <a:xfrm>
              <a:off x="2464559" y="3552118"/>
              <a:ext cx="665917" cy="856592"/>
            </a:xfrm>
            <a:prstGeom prst="ellipse">
              <a:avLst/>
            </a:prstGeom>
            <a:ln>
              <a:noFill/>
            </a:ln>
            <a:effectLst>
              <a:softEdge rad="112500"/>
            </a:effectLst>
          </p:spPr>
        </p:pic>
        <p:pic>
          <p:nvPicPr>
            <p:cNvPr id="19" name="Picture 18"/>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tretch>
              <a:fillRect/>
            </a:stretch>
          </p:blipFill>
          <p:spPr>
            <a:xfrm flipH="1">
              <a:off x="6283419" y="3335107"/>
              <a:ext cx="579120" cy="883920"/>
            </a:xfrm>
            <a:prstGeom prst="ellipse">
              <a:avLst/>
            </a:prstGeom>
            <a:ln>
              <a:noFill/>
            </a:ln>
            <a:effectLst>
              <a:softEdge rad="112500"/>
            </a:effectLst>
          </p:spPr>
        </p:pic>
        <p:pic>
          <p:nvPicPr>
            <p:cNvPr id="20" name="Picture 19"/>
            <p:cNvPicPr/>
            <p:nvPr/>
          </p:nvPicPr>
          <p:blipFill>
            <a:blip r:embed="rId13" cstate="print">
              <a:extLst>
                <a:ext uri="{BEBA8EAE-BF5A-486C-A8C5-ECC9F3942E4B}">
                  <a14:imgProps xmlns:a14="http://schemas.microsoft.com/office/drawing/2010/main">
                    <a14:imgLayer r:embed="rId14">
                      <a14:imgEffect>
                        <a14:saturation sat="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3479763" y="3223790"/>
              <a:ext cx="645160" cy="845820"/>
            </a:xfrm>
            <a:prstGeom prst="ellipse">
              <a:avLst/>
            </a:prstGeom>
            <a:ln>
              <a:noFill/>
            </a:ln>
            <a:effectLst>
              <a:softEdge rad="112500"/>
            </a:effectLst>
          </p:spPr>
        </p:pic>
        <p:pic>
          <p:nvPicPr>
            <p:cNvPr id="21" name="Picture 20"/>
            <p:cNvPicPr/>
            <p:nvPr/>
          </p:nvPicPr>
          <p:blipFill>
            <a:blip r:embed="rId15" cstate="print">
              <a:extLst>
                <a:ext uri="{28A0092B-C50C-407E-A947-70E740481C1C}">
                  <a14:useLocalDpi xmlns:a14="http://schemas.microsoft.com/office/drawing/2010/main"/>
                </a:ext>
              </a:extLst>
            </a:blip>
            <a:stretch>
              <a:fillRect/>
            </a:stretch>
          </p:blipFill>
          <p:spPr>
            <a:xfrm>
              <a:off x="7195233" y="3403052"/>
              <a:ext cx="628650" cy="815975"/>
            </a:xfrm>
            <a:prstGeom prst="ellipse">
              <a:avLst/>
            </a:prstGeom>
            <a:ln>
              <a:noFill/>
            </a:ln>
            <a:effectLst>
              <a:softEdge rad="112500"/>
            </a:effectLst>
          </p:spPr>
        </p:pic>
        <p:pic>
          <p:nvPicPr>
            <p:cNvPr id="22" name="Picture 21"/>
            <p:cNvPicPr/>
            <p:nvPr/>
          </p:nvPicPr>
          <p:blipFill rotWithShape="1">
            <a:blip r:embed="rId16" cstate="print">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r="19045"/>
            <a:stretch/>
          </p:blipFill>
          <p:spPr bwMode="auto">
            <a:xfrm>
              <a:off x="3978075" y="2640639"/>
              <a:ext cx="610235" cy="870585"/>
            </a:xfrm>
            <a:prstGeom prst="ellipse">
              <a:avLst/>
            </a:prstGeom>
            <a:ln>
              <a:noFill/>
            </a:ln>
            <a:effectLst>
              <a:softEdge rad="112500"/>
            </a:effectLst>
            <a:extLst>
              <a:ext uri="{53640926-AAD7-44D8-BBD7-CCE9431645EC}">
                <a14:shadowObscured xmlns:a14="http://schemas.microsoft.com/office/drawing/2010/main"/>
              </a:ext>
            </a:extLst>
          </p:spPr>
        </p:pic>
        <p:pic>
          <p:nvPicPr>
            <p:cNvPr id="23" name="Picture 22"/>
            <p:cNvPicPr/>
            <p:nvPr/>
          </p:nvPicPr>
          <p:blipFill rotWithShape="1">
            <a:blip r:embed="rId18" cstate="hqprint">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a:ext>
              </a:extLst>
            </a:blip>
            <a:srcRect l="13577" t="-1" r="10788" b="11265"/>
            <a:stretch/>
          </p:blipFill>
          <p:spPr bwMode="auto">
            <a:xfrm>
              <a:off x="2866056" y="2190017"/>
              <a:ext cx="619125" cy="905510"/>
            </a:xfrm>
            <a:prstGeom prst="ellipse">
              <a:avLst/>
            </a:prstGeom>
            <a:ln>
              <a:noFill/>
            </a:ln>
            <a:effectLst>
              <a:softEdge rad="112500"/>
            </a:effectLst>
            <a:extLst>
              <a:ext uri="{53640926-AAD7-44D8-BBD7-CCE9431645EC}">
                <a14:shadowObscured xmlns:a14="http://schemas.microsoft.com/office/drawing/2010/main"/>
              </a:ext>
            </a:extLst>
          </p:spPr>
        </p:pic>
        <p:pic>
          <p:nvPicPr>
            <p:cNvPr id="24" name="Picture 23"/>
            <p:cNvPicPr/>
            <p:nvPr/>
          </p:nvPicPr>
          <p:blipFill>
            <a:blip r:embed="rId20" cstate="print">
              <a:extLst>
                <a:ext uri="{28A0092B-C50C-407E-A947-70E740481C1C}">
                  <a14:useLocalDpi xmlns:a14="http://schemas.microsoft.com/office/drawing/2010/main"/>
                </a:ext>
              </a:extLst>
            </a:blip>
            <a:stretch>
              <a:fillRect/>
            </a:stretch>
          </p:blipFill>
          <p:spPr>
            <a:xfrm>
              <a:off x="3434684" y="3943432"/>
              <a:ext cx="583565" cy="788670"/>
            </a:xfrm>
            <a:prstGeom prst="ellipse">
              <a:avLst/>
            </a:prstGeom>
            <a:ln>
              <a:noFill/>
            </a:ln>
            <a:effectLst>
              <a:softEdge rad="112500"/>
            </a:effectLst>
          </p:spPr>
        </p:pic>
        <p:pic>
          <p:nvPicPr>
            <p:cNvPr id="25" name="Picture 24"/>
            <p:cNvPicPr/>
            <p:nvPr/>
          </p:nvPicPr>
          <p:blipFill>
            <a:blip r:embed="rId21">
              <a:extLst>
                <a:ext uri="{BEBA8EAE-BF5A-486C-A8C5-ECC9F3942E4B}">
                  <a14:imgProps xmlns:a14="http://schemas.microsoft.com/office/drawing/2010/main">
                    <a14:imgLayer r:embed="rId22">
                      <a14:imgEffect>
                        <a14:brightnessContrast bright="20000"/>
                      </a14:imgEffect>
                    </a14:imgLayer>
                  </a14:imgProps>
                </a:ext>
                <a:ext uri="{28A0092B-C50C-407E-A947-70E740481C1C}">
                  <a14:useLocalDpi xmlns:a14="http://schemas.microsoft.com/office/drawing/2010/main"/>
                </a:ext>
              </a:extLst>
            </a:blip>
            <a:stretch>
              <a:fillRect/>
            </a:stretch>
          </p:blipFill>
          <p:spPr>
            <a:xfrm>
              <a:off x="4322457" y="3752677"/>
              <a:ext cx="622935" cy="868680"/>
            </a:xfrm>
            <a:prstGeom prst="ellipse">
              <a:avLst/>
            </a:prstGeom>
            <a:ln>
              <a:noFill/>
            </a:ln>
            <a:effectLst>
              <a:softEdge rad="112500"/>
            </a:effectLst>
          </p:spPr>
        </p:pic>
        <p:pic>
          <p:nvPicPr>
            <p:cNvPr id="26" name="Picture 25"/>
            <p:cNvPicPr/>
            <p:nvPr/>
          </p:nvPicPr>
          <p:blipFill rotWithShape="1">
            <a:blip r:embed="rId23" cstate="print">
              <a:extLst>
                <a:ext uri="{BEBA8EAE-BF5A-486C-A8C5-ECC9F3942E4B}">
                  <a14:imgProps xmlns:a14="http://schemas.microsoft.com/office/drawing/2010/main">
                    <a14:imgLayer r:embed="rId24">
                      <a14:imgEffect>
                        <a14:saturation sat="0"/>
                      </a14:imgEffect>
                    </a14:imgLayer>
                  </a14:imgProps>
                </a:ext>
                <a:ext uri="{28A0092B-C50C-407E-A947-70E740481C1C}">
                  <a14:useLocalDpi xmlns:a14="http://schemas.microsoft.com/office/drawing/2010/main"/>
                </a:ext>
              </a:extLst>
            </a:blip>
            <a:srcRect l="15258" t="5455" r="11718" b="16364"/>
            <a:stretch/>
          </p:blipFill>
          <p:spPr bwMode="auto">
            <a:xfrm>
              <a:off x="1824479" y="2697524"/>
              <a:ext cx="640080" cy="821055"/>
            </a:xfrm>
            <a:prstGeom prst="ellipse">
              <a:avLst/>
            </a:prstGeom>
            <a:ln>
              <a:noFill/>
            </a:ln>
            <a:effectLst>
              <a:softEdge rad="112500"/>
            </a:effectLst>
            <a:extLst>
              <a:ext uri="{53640926-AAD7-44D8-BBD7-CCE9431645EC}">
                <a14:shadowObscured xmlns:a14="http://schemas.microsoft.com/office/drawing/2010/main"/>
              </a:ext>
            </a:extLst>
          </p:spPr>
        </p:pic>
        <p:pic>
          <p:nvPicPr>
            <p:cNvPr id="27" name="Picture 26"/>
            <p:cNvPicPr/>
            <p:nvPr/>
          </p:nvPicPr>
          <p:blipFill rotWithShape="1">
            <a:blip r:embed="rId25" cstate="print">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a:ext>
              </a:extLst>
            </a:blip>
            <a:srcRect l="18696" t="10000" r="15871" b="26363"/>
            <a:stretch/>
          </p:blipFill>
          <p:spPr bwMode="auto">
            <a:xfrm>
              <a:off x="7754891" y="3493222"/>
              <a:ext cx="609600" cy="914400"/>
            </a:xfrm>
            <a:prstGeom prst="ellipse">
              <a:avLst/>
            </a:prstGeom>
            <a:ln>
              <a:noFill/>
            </a:ln>
            <a:effectLst>
              <a:softEdge rad="112500"/>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949651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13" y="5083910"/>
            <a:ext cx="10962260" cy="1635049"/>
          </a:xfrm>
          <a:prstGeom prst="rect">
            <a:avLst/>
          </a:prstGeom>
        </p:spPr>
      </p:pic>
    </p:spTree>
    <p:extLst>
      <p:ext uri="{BB962C8B-B14F-4D97-AF65-F5344CB8AC3E}">
        <p14:creationId xmlns:p14="http://schemas.microsoft.com/office/powerpoint/2010/main" val="3489896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67153"/>
            <a:ext cx="11353800" cy="864961"/>
          </a:xfrm>
        </p:spPr>
        <p:txBody>
          <a:bodyPr>
            <a:noAutofit/>
          </a:bodyPr>
          <a:lstStyle/>
          <a:p>
            <a:pPr algn="ctr"/>
            <a:r>
              <a:rPr lang="en-US" sz="6000" b="1" dirty="0" smtClean="0"/>
              <a:t>ACNN Computational Infrastructure</a:t>
            </a:r>
            <a:endParaRPr lang="en-US" sz="60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72939"/>
            <a:ext cx="9448800" cy="5313533"/>
          </a:xfrm>
          <a:prstGeom prst="rect">
            <a:avLst/>
          </a:prstGeom>
        </p:spPr>
      </p:pic>
    </p:spTree>
    <p:extLst>
      <p:ext uri="{BB962C8B-B14F-4D97-AF65-F5344CB8AC3E}">
        <p14:creationId xmlns:p14="http://schemas.microsoft.com/office/powerpoint/2010/main" val="2113924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96686" y="169182"/>
            <a:ext cx="10515600" cy="864961"/>
          </a:xfrm>
        </p:spPr>
        <p:txBody>
          <a:bodyPr>
            <a:normAutofit fontScale="90000"/>
          </a:bodyPr>
          <a:lstStyle/>
          <a:p>
            <a:pPr algn="ctr"/>
            <a:r>
              <a:rPr lang="en-US" sz="7200" b="1" dirty="0" smtClean="0"/>
              <a:t>ACNN Services</a:t>
            </a:r>
            <a:endParaRPr lang="en-US" sz="7200" b="1" dirty="0"/>
          </a:p>
        </p:txBody>
      </p:sp>
      <p:pic>
        <p:nvPicPr>
          <p:cNvPr id="4" name="Picture 3"/>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auto">
          <a:xfrm>
            <a:off x="1219199" y="956510"/>
            <a:ext cx="9755229" cy="5901489"/>
          </a:xfrm>
          <a:prstGeom prst="rect">
            <a:avLst/>
          </a:prstGeom>
          <a:noFill/>
          <a:ln>
            <a:noFill/>
          </a:ln>
        </p:spPr>
      </p:pic>
    </p:spTree>
    <p:extLst>
      <p:ext uri="{BB962C8B-B14F-4D97-AF65-F5344CB8AC3E}">
        <p14:creationId xmlns:p14="http://schemas.microsoft.com/office/powerpoint/2010/main" val="156339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935646"/>
          </a:xfrm>
        </p:spPr>
        <p:txBody>
          <a:bodyPr>
            <a:normAutofit fontScale="90000"/>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grpSp>
        <p:nvGrpSpPr>
          <p:cNvPr id="4" name="Group 3"/>
          <p:cNvGrpSpPr/>
          <p:nvPr/>
        </p:nvGrpSpPr>
        <p:grpSpPr>
          <a:xfrm>
            <a:off x="757168" y="1439334"/>
            <a:ext cx="11272034" cy="5094013"/>
            <a:chOff x="757168" y="1439334"/>
            <a:chExt cx="11272034" cy="5094013"/>
          </a:xfrm>
        </p:grpSpPr>
        <p:grpSp>
          <p:nvGrpSpPr>
            <p:cNvPr id="6" name="Group 5"/>
            <p:cNvGrpSpPr/>
            <p:nvPr/>
          </p:nvGrpSpPr>
          <p:grpSpPr>
            <a:xfrm>
              <a:off x="757168" y="1478845"/>
              <a:ext cx="5362300" cy="2359401"/>
              <a:chOff x="757168" y="1478845"/>
              <a:chExt cx="5362300" cy="2359401"/>
            </a:xfrm>
          </p:grpSpPr>
          <p:sp>
            <p:nvSpPr>
              <p:cNvPr id="23" name="Rounded Rectangle 22"/>
              <p:cNvSpPr/>
              <p:nvPr/>
            </p:nvSpPr>
            <p:spPr>
              <a:xfrm>
                <a:off x="779823" y="1478845"/>
                <a:ext cx="5339645" cy="1998134"/>
              </a:xfrm>
              <a:prstGeom prst="roundRect">
                <a:avLst/>
              </a:prstGeom>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20746076">
                <a:off x="757168" y="2761028"/>
                <a:ext cx="1913281" cy="1077218"/>
              </a:xfrm>
              <a:prstGeom prst="rect">
                <a:avLst/>
              </a:prstGeom>
            </p:spPr>
            <p:txBody>
              <a:bodyPr wrap="none">
                <a:spAutoFit/>
              </a:bodyPr>
              <a:lstStyle/>
              <a:p>
                <a:r>
                  <a:rPr lang="en-US" sz="3200" b="1" dirty="0" smtClean="0"/>
                  <a:t>Data</a:t>
                </a:r>
              </a:p>
              <a:p>
                <a:r>
                  <a:rPr lang="en-US" sz="3200" b="1" dirty="0" smtClean="0"/>
                  <a:t>Wrangling</a:t>
                </a:r>
                <a:endParaRPr lang="en-US" sz="3200" dirty="0"/>
              </a:p>
            </p:txBody>
          </p:sp>
          <p:grpSp>
            <p:nvGrpSpPr>
              <p:cNvPr id="25" name="Group 24"/>
              <p:cNvGrpSpPr/>
              <p:nvPr/>
            </p:nvGrpSpPr>
            <p:grpSpPr>
              <a:xfrm>
                <a:off x="2357756" y="1587641"/>
                <a:ext cx="1971675" cy="1752600"/>
                <a:chOff x="2357756" y="1587641"/>
                <a:chExt cx="1971675" cy="1752600"/>
              </a:xfrm>
            </p:grpSpPr>
            <p:pic>
              <p:nvPicPr>
                <p:cNvPr id="26" name="Picture 25"/>
                <p:cNvPicPr>
                  <a:picLocks noChangeAspect="1"/>
                </p:cNvPicPr>
                <p:nvPr/>
              </p:nvPicPr>
              <p:blipFill rotWithShape="1">
                <a:blip r:embed="rId2"/>
                <a:srcRect l="37562" t="49778" r="54371" b="39403"/>
                <a:stretch/>
              </p:blipFill>
              <p:spPr>
                <a:xfrm>
                  <a:off x="2773505" y="1722850"/>
                  <a:ext cx="1162756" cy="1370306"/>
                </a:xfrm>
                <a:prstGeom prst="roundRect">
                  <a:avLst>
                    <a:gd name="adj" fmla="val 19580"/>
                  </a:avLst>
                </a:prstGeom>
              </p:spPr>
            </p:pic>
            <p:pic>
              <p:nvPicPr>
                <p:cNvPr id="27" name="Picture 2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2357756" y="1587641"/>
                  <a:ext cx="1971675" cy="1752600"/>
                </a:xfrm>
                <a:prstGeom prst="rect">
                  <a:avLst/>
                </a:prstGeom>
                <a:scene3d>
                  <a:camera prst="isometricOffAxis1Right"/>
                  <a:lightRig rig="threePt" dir="t"/>
                </a:scene3d>
              </p:spPr>
            </p:pic>
          </p:grpSp>
        </p:grpSp>
        <p:grpSp>
          <p:nvGrpSpPr>
            <p:cNvPr id="7" name="Group 6"/>
            <p:cNvGrpSpPr/>
            <p:nvPr/>
          </p:nvGrpSpPr>
          <p:grpSpPr>
            <a:xfrm>
              <a:off x="6689557" y="1439334"/>
              <a:ext cx="5339645" cy="2391259"/>
              <a:chOff x="6689557" y="1439334"/>
              <a:chExt cx="5339645" cy="2391259"/>
            </a:xfrm>
          </p:grpSpPr>
          <p:sp>
            <p:nvSpPr>
              <p:cNvPr id="18" name="Rounded Rectangle 17"/>
              <p:cNvSpPr/>
              <p:nvPr/>
            </p:nvSpPr>
            <p:spPr>
              <a:xfrm>
                <a:off x="6689557" y="1439334"/>
                <a:ext cx="5339645" cy="1998134"/>
              </a:xfrm>
              <a:prstGeom prst="roundRect">
                <a:avLst/>
              </a:prstGeom>
              <a:solidFill>
                <a:schemeClr val="accent2"/>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20716036">
                <a:off x="6722779" y="2753375"/>
                <a:ext cx="1806905" cy="1077218"/>
              </a:xfrm>
              <a:prstGeom prst="rect">
                <a:avLst/>
              </a:prstGeom>
            </p:spPr>
            <p:txBody>
              <a:bodyPr wrap="none">
                <a:spAutoFit/>
              </a:bodyPr>
              <a:lstStyle/>
              <a:p>
                <a:r>
                  <a:rPr lang="en-US" sz="3200" b="1" dirty="0" smtClean="0"/>
                  <a:t>Data</a:t>
                </a:r>
              </a:p>
              <a:p>
                <a:r>
                  <a:rPr lang="en-US" sz="3200" b="1" dirty="0" smtClean="0"/>
                  <a:t>Modeling</a:t>
                </a:r>
                <a:endParaRPr lang="en-US" sz="3200" dirty="0"/>
              </a:p>
            </p:txBody>
          </p:sp>
          <p:grpSp>
            <p:nvGrpSpPr>
              <p:cNvPr id="20" name="Group 19"/>
              <p:cNvGrpSpPr/>
              <p:nvPr/>
            </p:nvGrpSpPr>
            <p:grpSpPr>
              <a:xfrm>
                <a:off x="8422533" y="1629232"/>
                <a:ext cx="1420923" cy="1429743"/>
                <a:chOff x="8422533" y="1629232"/>
                <a:chExt cx="1420923" cy="1429743"/>
              </a:xfrm>
            </p:grpSpPr>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l="5401" t="909" b="3904"/>
                <a:stretch/>
              </p:blipFill>
              <p:spPr>
                <a:xfrm flipH="1">
                  <a:off x="8422533" y="1629232"/>
                  <a:ext cx="1420923" cy="1429743"/>
                </a:xfrm>
                <a:prstGeom prst="roundRect">
                  <a:avLst/>
                </a:prstGeom>
              </p:spPr>
            </p:pic>
            <p:pic>
              <p:nvPicPr>
                <p:cNvPr id="22" name="Picture 21"/>
                <p:cNvPicPr>
                  <a:picLocks noChangeAspect="1"/>
                </p:cNvPicPr>
                <p:nvPr/>
              </p:nvPicPr>
              <p:blipFill rotWithShape="1">
                <a:blip r:embed="rId2"/>
                <a:srcRect l="37562" t="49778" r="54371" b="39403"/>
                <a:stretch/>
              </p:blipFill>
              <p:spPr>
                <a:xfrm>
                  <a:off x="9132995" y="1884305"/>
                  <a:ext cx="676787" cy="825028"/>
                </a:xfrm>
                <a:prstGeom prst="roundRect">
                  <a:avLst>
                    <a:gd name="adj" fmla="val 19580"/>
                  </a:avLst>
                </a:prstGeom>
                <a:ln w="57150">
                  <a:solidFill>
                    <a:srgbClr val="002060"/>
                  </a:solidFill>
                </a:ln>
                <a:scene3d>
                  <a:camera prst="perspectiveContrastingLeftFacing"/>
                  <a:lightRig rig="threePt" dir="t"/>
                </a:scene3d>
              </p:spPr>
            </p:pic>
          </p:grpSp>
        </p:grpSp>
        <p:grpSp>
          <p:nvGrpSpPr>
            <p:cNvPr id="8" name="Group 7"/>
            <p:cNvGrpSpPr/>
            <p:nvPr/>
          </p:nvGrpSpPr>
          <p:grpSpPr>
            <a:xfrm>
              <a:off x="859925" y="4159760"/>
              <a:ext cx="5360254" cy="2373586"/>
              <a:chOff x="859925" y="4159760"/>
              <a:chExt cx="5360254" cy="2373586"/>
            </a:xfrm>
          </p:grpSpPr>
          <p:sp>
            <p:nvSpPr>
              <p:cNvPr id="13" name="Rounded Rectangle 12"/>
              <p:cNvSpPr/>
              <p:nvPr/>
            </p:nvSpPr>
            <p:spPr>
              <a:xfrm>
                <a:off x="880534" y="4159760"/>
                <a:ext cx="5339645" cy="1998134"/>
              </a:xfrm>
              <a:prstGeom prst="roundRect">
                <a:avLst/>
              </a:prstGeom>
              <a:solidFill>
                <a:srgbClr val="00B050"/>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0639707">
                <a:off x="859925" y="5456128"/>
                <a:ext cx="1730345" cy="1077218"/>
              </a:xfrm>
              <a:prstGeom prst="rect">
                <a:avLst/>
              </a:prstGeom>
            </p:spPr>
            <p:txBody>
              <a:bodyPr wrap="none">
                <a:spAutoFit/>
              </a:bodyPr>
              <a:lstStyle/>
              <a:p>
                <a:r>
                  <a:rPr lang="en-US" sz="3200" b="1" dirty="0" smtClean="0"/>
                  <a:t>Data</a:t>
                </a:r>
              </a:p>
              <a:p>
                <a:r>
                  <a:rPr lang="en-US" sz="3200" b="1" dirty="0" smtClean="0"/>
                  <a:t>Analytics</a:t>
                </a:r>
                <a:endParaRPr lang="en-US" sz="3200" dirty="0"/>
              </a:p>
            </p:txBody>
          </p:sp>
          <p:grpSp>
            <p:nvGrpSpPr>
              <p:cNvPr id="15" name="Group 14"/>
              <p:cNvGrpSpPr/>
              <p:nvPr/>
            </p:nvGrpSpPr>
            <p:grpSpPr>
              <a:xfrm>
                <a:off x="1742454" y="4266249"/>
                <a:ext cx="3414381" cy="1814002"/>
                <a:chOff x="1742454" y="4266249"/>
                <a:chExt cx="3414381" cy="1814002"/>
              </a:xfrm>
            </p:grpSpPr>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595990">
                  <a:off x="1742454" y="4266249"/>
                  <a:ext cx="3414381" cy="1378108"/>
                </a:xfrm>
                <a:prstGeom prst="trapezoid">
                  <a:avLst>
                    <a:gd name="adj" fmla="val 99036"/>
                  </a:avLst>
                </a:prstGeom>
              </p:spPr>
            </p:pic>
            <p:pic>
              <p:nvPicPr>
                <p:cNvPr id="17" name="Pictur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32010">
                  <a:off x="2140045" y="4384862"/>
                  <a:ext cx="2915108" cy="1695389"/>
                </a:xfrm>
                <a:prstGeom prst="rect">
                  <a:avLst/>
                </a:prstGeom>
              </p:spPr>
            </p:pic>
          </p:grpSp>
        </p:grpSp>
        <p:grpSp>
          <p:nvGrpSpPr>
            <p:cNvPr id="9" name="Group 8"/>
            <p:cNvGrpSpPr/>
            <p:nvPr/>
          </p:nvGrpSpPr>
          <p:grpSpPr>
            <a:xfrm>
              <a:off x="6689556" y="4159760"/>
              <a:ext cx="5339645" cy="2373587"/>
              <a:chOff x="6689556" y="4159760"/>
              <a:chExt cx="5339645" cy="2373587"/>
            </a:xfrm>
          </p:grpSpPr>
          <p:sp>
            <p:nvSpPr>
              <p:cNvPr id="10" name="Rounded Rectangle 9"/>
              <p:cNvSpPr/>
              <p:nvPr/>
            </p:nvSpPr>
            <p:spPr>
              <a:xfrm>
                <a:off x="6689556" y="4159760"/>
                <a:ext cx="5339645" cy="1998134"/>
              </a:xfrm>
              <a:prstGeom prst="roundRect">
                <a:avLst/>
              </a:prstGeom>
              <a:solidFill>
                <a:schemeClr val="accent4">
                  <a:lumMod val="60000"/>
                  <a:lumOff val="40000"/>
                </a:schemeClr>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0704071">
                <a:off x="6700846" y="5456129"/>
                <a:ext cx="2448747" cy="1077218"/>
              </a:xfrm>
              <a:prstGeom prst="rect">
                <a:avLst/>
              </a:prstGeom>
            </p:spPr>
            <p:txBody>
              <a:bodyPr wrap="none">
                <a:spAutoFit/>
              </a:bodyPr>
              <a:lstStyle/>
              <a:p>
                <a:r>
                  <a:rPr lang="en-US" sz="3200" b="1" dirty="0" smtClean="0"/>
                  <a:t>Data</a:t>
                </a:r>
              </a:p>
              <a:p>
                <a:r>
                  <a:rPr lang="en-US" sz="3200" b="1" dirty="0" smtClean="0"/>
                  <a:t>Visualization </a:t>
                </a:r>
                <a:endParaRPr lang="en-US" sz="3200" dirty="0"/>
              </a:p>
            </p:txBody>
          </p:sp>
          <p:pic>
            <p:nvPicPr>
              <p:cNvPr id="12" name="Picture 1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12637" y="4291962"/>
                <a:ext cx="2635245" cy="1705344"/>
              </a:xfrm>
              <a:prstGeom prst="rect">
                <a:avLst/>
              </a:prstGeom>
              <a:scene3d>
                <a:camera prst="perspectiveContrastingRightFacing"/>
                <a:lightRig rig="threePt" dir="t"/>
              </a:scene3d>
            </p:spPr>
          </p:pic>
        </p:grpSp>
      </p:grpSp>
    </p:spTree>
    <p:extLst>
      <p:ext uri="{BB962C8B-B14F-4D97-AF65-F5344CB8AC3E}">
        <p14:creationId xmlns:p14="http://schemas.microsoft.com/office/powerpoint/2010/main" val="3461380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08" y="142541"/>
            <a:ext cx="11353800" cy="935646"/>
          </a:xfrm>
        </p:spPr>
        <p:txBody>
          <a:bodyPr>
            <a:noAutofit/>
          </a:bodyPr>
          <a:lstStyle/>
          <a:p>
            <a:pPr algn="ctr"/>
            <a:r>
              <a:rPr lang="en-US" sz="5400" dirty="0" smtClean="0">
                <a:latin typeface="Arial" panose="020B0604020202020204" pitchFamily="34" charset="0"/>
                <a:ea typeface="Times New Roman" panose="02020603050405020304" pitchFamily="18" charset="0"/>
              </a:rPr>
              <a:t>Examples of Big </a:t>
            </a:r>
            <a:r>
              <a:rPr lang="en-US" sz="5400" dirty="0">
                <a:latin typeface="Arial" panose="020B0604020202020204" pitchFamily="34" charset="0"/>
                <a:ea typeface="Times New Roman" panose="02020603050405020304" pitchFamily="18" charset="0"/>
              </a:rPr>
              <a:t>Neuroscience Data</a:t>
            </a:r>
            <a:endParaRPr lang="en-US" sz="5400" b="1" dirty="0"/>
          </a:p>
        </p:txBody>
      </p:sp>
      <p:graphicFrame>
        <p:nvGraphicFramePr>
          <p:cNvPr id="5" name="Table 4"/>
          <p:cNvGraphicFramePr>
            <a:graphicFrameLocks noGrp="1"/>
          </p:cNvGraphicFramePr>
          <p:nvPr>
            <p:extLst>
              <p:ext uri="{D42A27DB-BD31-4B8C-83A1-F6EECF244321}">
                <p14:modId xmlns:p14="http://schemas.microsoft.com/office/powerpoint/2010/main" val="3681454494"/>
              </p:ext>
            </p:extLst>
          </p:nvPr>
        </p:nvGraphicFramePr>
        <p:xfrm>
          <a:off x="256308" y="1186471"/>
          <a:ext cx="11724409" cy="5486400"/>
        </p:xfrm>
        <a:graphic>
          <a:graphicData uri="http://schemas.openxmlformats.org/drawingml/2006/table">
            <a:tbl>
              <a:tblPr firstRow="1" firstCol="1" bandRow="1">
                <a:tableStyleId>{5FD0F851-EC5A-4D38-B0AD-8093EC10F338}</a:tableStyleId>
              </a:tblPr>
              <a:tblGrid>
                <a:gridCol w="1259646">
                  <a:extLst>
                    <a:ext uri="{9D8B030D-6E8A-4147-A177-3AD203B41FA5}">
                      <a16:colId xmlns:a16="http://schemas.microsoft.com/office/drawing/2014/main" val="20000"/>
                    </a:ext>
                  </a:extLst>
                </a:gridCol>
                <a:gridCol w="1299484">
                  <a:extLst>
                    <a:ext uri="{9D8B030D-6E8A-4147-A177-3AD203B41FA5}">
                      <a16:colId xmlns:a16="http://schemas.microsoft.com/office/drawing/2014/main" val="20001"/>
                    </a:ext>
                  </a:extLst>
                </a:gridCol>
                <a:gridCol w="1733362">
                  <a:extLst>
                    <a:ext uri="{9D8B030D-6E8A-4147-A177-3AD203B41FA5}">
                      <a16:colId xmlns:a16="http://schemas.microsoft.com/office/drawing/2014/main" val="20002"/>
                    </a:ext>
                  </a:extLst>
                </a:gridCol>
                <a:gridCol w="7431917">
                  <a:extLst>
                    <a:ext uri="{9D8B030D-6E8A-4147-A177-3AD203B41FA5}">
                      <a16:colId xmlns:a16="http://schemas.microsoft.com/office/drawing/2014/main" val="20003"/>
                    </a:ext>
                  </a:extLst>
                </a:gridCol>
              </a:tblGrid>
              <a:tr h="199229">
                <a:tc>
                  <a:txBody>
                    <a:bodyPr/>
                    <a:lstStyle/>
                    <a:p>
                      <a:pPr marL="0" marR="0" algn="ctr">
                        <a:lnSpc>
                          <a:spcPts val="1800"/>
                        </a:lnSpc>
                        <a:spcBef>
                          <a:spcPts val="0"/>
                        </a:spcBef>
                        <a:spcAft>
                          <a:spcPts val="0"/>
                        </a:spcAft>
                      </a:pPr>
                      <a:r>
                        <a:rPr lang="en-US" sz="1600" dirty="0" smtClean="0">
                          <a:effectLst/>
                        </a:rPr>
                        <a:t>Case-Studies</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Sample-size</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Data Elements</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Description</a:t>
                      </a:r>
                      <a:endParaRPr lang="en-US" sz="1600" dirty="0">
                        <a:effectLst/>
                        <a:latin typeface="Times New Roman" panose="02020603050405020304" pitchFamily="18" charset="0"/>
                        <a:ea typeface="Times New Roman" panose="02020603050405020304" pitchFamily="18" charset="0"/>
                      </a:endParaRPr>
                    </a:p>
                  </a:txBody>
                  <a:tcPr marL="30358" marR="30358" marT="0" marB="0"/>
                </a:tc>
                <a:extLst>
                  <a:ext uri="{0D108BD9-81ED-4DB2-BD59-A6C34878D82A}">
                    <a16:rowId xmlns:a16="http://schemas.microsoft.com/office/drawing/2014/main" val="10000"/>
                  </a:ext>
                </a:extLst>
              </a:tr>
              <a:tr h="995620">
                <a:tc>
                  <a:txBody>
                    <a:bodyPr/>
                    <a:lstStyle/>
                    <a:p>
                      <a:pPr marL="0" marR="0" algn="ctr">
                        <a:lnSpc>
                          <a:spcPts val="1800"/>
                        </a:lnSpc>
                        <a:spcBef>
                          <a:spcPts val="0"/>
                        </a:spcBef>
                        <a:spcAft>
                          <a:spcPts val="0"/>
                        </a:spcAft>
                      </a:pPr>
                      <a:r>
                        <a:rPr lang="en-US" sz="1800" dirty="0">
                          <a:effectLst/>
                        </a:rPr>
                        <a:t>ALS</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dirty="0">
                          <a:effectLst/>
                        </a:rPr>
                        <a:t>Longitudinal data for 8K patients (data comes from 2 independent EU registries)</a:t>
                      </a:r>
                      <a:endParaRPr lang="en-US" sz="12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dirty="0">
                          <a:effectLst/>
                        </a:rPr>
                        <a:t>&gt;300 variables including incomplete  clinical, physiological, and cognitive data</a:t>
                      </a:r>
                      <a:endParaRPr lang="en-US" sz="12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dirty="0">
                          <a:effectLst/>
                        </a:rPr>
                        <a:t>This case-study needs innovative machine learning methods for automated diagnostic classification (e.g., patients vs. controls) and unsupervised prediction of cognitive and behavioral decline in ALS patients. The multi-source data will be partitioned into training (estimation) and testing (validation) sets. We plan to fit different models and estimate model-free classifiers to either cluster the participants into groups or hierarchies, or to forecast the progression of the disease over </a:t>
                      </a:r>
                      <a:r>
                        <a:rPr lang="en-US" sz="1200" dirty="0" smtClean="0">
                          <a:effectLst/>
                        </a:rPr>
                        <a:t>time</a:t>
                      </a:r>
                      <a:endParaRPr lang="en-US" sz="1200" dirty="0">
                        <a:effectLst/>
                      </a:endParaRPr>
                    </a:p>
                  </a:txBody>
                  <a:tcPr marL="30358" marR="30358" marT="0" marB="0"/>
                </a:tc>
                <a:extLst>
                  <a:ext uri="{0D108BD9-81ED-4DB2-BD59-A6C34878D82A}">
                    <a16:rowId xmlns:a16="http://schemas.microsoft.com/office/drawing/2014/main" val="10001"/>
                  </a:ext>
                </a:extLst>
              </a:tr>
              <a:tr h="1097903">
                <a:tc>
                  <a:txBody>
                    <a:bodyPr/>
                    <a:lstStyle/>
                    <a:p>
                      <a:pPr marL="0" marR="0" algn="ctr">
                        <a:lnSpc>
                          <a:spcPts val="1800"/>
                        </a:lnSpc>
                        <a:spcBef>
                          <a:spcPts val="0"/>
                        </a:spcBef>
                        <a:spcAft>
                          <a:spcPts val="0"/>
                        </a:spcAft>
                      </a:pPr>
                      <a:r>
                        <a:rPr lang="en-US" sz="1800" dirty="0">
                          <a:effectLst/>
                        </a:rPr>
                        <a:t>Depression / </a:t>
                      </a:r>
                    </a:p>
                    <a:p>
                      <a:pPr marL="0" marR="0" algn="ctr">
                        <a:lnSpc>
                          <a:spcPts val="1800"/>
                        </a:lnSpc>
                        <a:spcBef>
                          <a:spcPts val="0"/>
                        </a:spcBef>
                        <a:spcAft>
                          <a:spcPts val="0"/>
                        </a:spcAft>
                      </a:pPr>
                      <a:r>
                        <a:rPr lang="en-US" sz="1800" dirty="0">
                          <a:effectLst/>
                        </a:rPr>
                        <a:t>SZ</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Extremely large longitudinal data (ms samples), 150 subjects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Study design includes 20 (2*2*5) stimuli types, 12 electrode locations, 1,000’s of ms measurements, 4 summary measures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a:effectLst/>
                        </a:rPr>
                        <a:t>This case-study is focused on identifying a set of P300 biomarkers (using the incomplete high frequency data) that can classify the core cohorts (Bipolar, Schizophrenia, Depression, and healthy controls). We also aim to investigate if P300 responses to emotional stimuli classify the groups better than those to non-emotional stimuli (from standard Go/NoGo tasks). Mean and peak amplitude and latency are candidates based on previously reported results</a:t>
                      </a:r>
                      <a:endParaRPr lang="en-US" sz="1200">
                        <a:effectLst/>
                        <a:latin typeface="Times New Roman" panose="02020603050405020304" pitchFamily="18" charset="0"/>
                        <a:ea typeface="Times New Roman" panose="02020603050405020304" pitchFamily="18" charset="0"/>
                      </a:endParaRPr>
                    </a:p>
                  </a:txBody>
                  <a:tcPr marL="30358" marR="30358" marT="0" marB="0"/>
                </a:tc>
                <a:extLst>
                  <a:ext uri="{0D108BD9-81ED-4DB2-BD59-A6C34878D82A}">
                    <a16:rowId xmlns:a16="http://schemas.microsoft.com/office/drawing/2014/main" val="10002"/>
                  </a:ext>
                </a:extLst>
              </a:tr>
              <a:tr h="1097903">
                <a:tc>
                  <a:txBody>
                    <a:bodyPr/>
                    <a:lstStyle/>
                    <a:p>
                      <a:pPr marL="0" marR="0" algn="ctr">
                        <a:lnSpc>
                          <a:spcPts val="1800"/>
                        </a:lnSpc>
                        <a:spcBef>
                          <a:spcPts val="0"/>
                        </a:spcBef>
                        <a:spcAft>
                          <a:spcPts val="0"/>
                        </a:spcAft>
                      </a:pPr>
                      <a:r>
                        <a:rPr lang="en-US" sz="1800" dirty="0">
                          <a:effectLst/>
                        </a:rPr>
                        <a:t>PD</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550 PPMI subjects with 1-10 observation time points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Demographics, clinical tests, vital signs, MDS-UPDRS scores, ADL, MoCA, sMRI, ESS Sleepiness Scale, GDS-15,</a:t>
                      </a:r>
                    </a:p>
                    <a:p>
                      <a:pPr marL="0" marR="0" algn="l">
                        <a:lnSpc>
                          <a:spcPts val="1800"/>
                        </a:lnSpc>
                        <a:spcBef>
                          <a:spcPts val="0"/>
                        </a:spcBef>
                        <a:spcAft>
                          <a:spcPts val="0"/>
                        </a:spcAft>
                      </a:pPr>
                      <a:r>
                        <a:rPr lang="en-US" sz="1200">
                          <a:effectLst/>
                        </a:rPr>
                        <a:t>genetics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a:effectLst/>
                        </a:rPr>
                        <a:t>Using heterogeneous data of Parkinson’s Disease (PD), the study aims to develop a comprehensive end-to-end protocol for data characterization, manipulation, processing, cleaning, analysis and validation. Specifically: (1) introduce methods for rebalancing imbalanced cohorts, (2) utilize a wide spectrum of classification methods to generate consistent and powerful phenotypic predictions, and (iii) generate reproducible machine-learning based classification that enables the reporting of model parameters and diagnostic forecasting based on new data</a:t>
                      </a:r>
                      <a:endParaRPr lang="en-US" sz="1200">
                        <a:effectLst/>
                        <a:latin typeface="Times New Roman" panose="02020603050405020304" pitchFamily="18" charset="0"/>
                        <a:ea typeface="Times New Roman" panose="02020603050405020304" pitchFamily="18" charset="0"/>
                      </a:endParaRPr>
                    </a:p>
                  </a:txBody>
                  <a:tcPr marL="30358" marR="30358" marT="0" marB="0"/>
                </a:tc>
                <a:extLst>
                  <a:ext uri="{0D108BD9-81ED-4DB2-BD59-A6C34878D82A}">
                    <a16:rowId xmlns:a16="http://schemas.microsoft.com/office/drawing/2014/main" val="10003"/>
                  </a:ext>
                </a:extLst>
              </a:tr>
              <a:tr h="1097903">
                <a:tc>
                  <a:txBody>
                    <a:bodyPr/>
                    <a:lstStyle/>
                    <a:p>
                      <a:pPr marL="0" marR="0" algn="ctr">
                        <a:lnSpc>
                          <a:spcPts val="1800"/>
                        </a:lnSpc>
                        <a:spcBef>
                          <a:spcPts val="0"/>
                        </a:spcBef>
                        <a:spcAft>
                          <a:spcPts val="0"/>
                        </a:spcAft>
                      </a:pPr>
                      <a:r>
                        <a:rPr lang="en-US" sz="1800" dirty="0">
                          <a:effectLst/>
                        </a:rPr>
                        <a:t>TBI </a:t>
                      </a:r>
                    </a:p>
                    <a:p>
                      <a:pPr marL="0" marR="0" algn="ctr">
                        <a:lnSpc>
                          <a:spcPts val="1800"/>
                        </a:lnSpc>
                        <a:spcBef>
                          <a:spcPts val="0"/>
                        </a:spcBef>
                        <a:spcAft>
                          <a:spcPts val="0"/>
                        </a:spcAft>
                      </a:pPr>
                      <a:r>
                        <a:rPr lang="en-US" sz="1800" dirty="0">
                          <a:effectLst/>
                        </a:rPr>
                        <a:t>/ </a:t>
                      </a:r>
                    </a:p>
                    <a:p>
                      <a:pPr marL="0" marR="0" algn="ctr">
                        <a:lnSpc>
                          <a:spcPts val="1800"/>
                        </a:lnSpc>
                        <a:spcBef>
                          <a:spcPts val="0"/>
                        </a:spcBef>
                        <a:spcAft>
                          <a:spcPts val="0"/>
                        </a:spcAft>
                      </a:pPr>
                      <a:r>
                        <a:rPr lang="en-US" sz="1800" dirty="0">
                          <a:effectLst/>
                        </a:rPr>
                        <a:t>Trauma</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Over 2,000 patients and controls, acute and multiple chronic times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Dozens of structured (imaging, phenotypic, clinical) and unstructured (injury type, notes) data elements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dirty="0">
                          <a:effectLst/>
                        </a:rPr>
                        <a:t>Three major data sets are included: Volumetric in Brain Trauma (VBT), </a:t>
                      </a:r>
                      <a:r>
                        <a:rPr lang="en-US" sz="1200" dirty="0" err="1">
                          <a:effectLst/>
                        </a:rPr>
                        <a:t>HeadSmat</a:t>
                      </a:r>
                      <a:r>
                        <a:rPr lang="en-US" sz="1200" dirty="0">
                          <a:effectLst/>
                        </a:rPr>
                        <a:t>, and PROTECT II. Each of these datasets include patient’s brain CT and/or MRI scans at time of admission, and in some cases during  ICU stay, and even during long-term follow up after hospital discharge. These datasets also include time-course data on some physiological measures and blood factors, captured throughout the course of treatment. The </a:t>
                      </a:r>
                      <a:r>
                        <a:rPr lang="en-US" sz="1200" dirty="0" err="1">
                          <a:effectLst/>
                        </a:rPr>
                        <a:t>UMich</a:t>
                      </a:r>
                      <a:r>
                        <a:rPr lang="en-US" sz="1200" dirty="0">
                          <a:effectLst/>
                        </a:rPr>
                        <a:t>/Massey Foundation Grand Challenge provides additional motivation and testing data. The PIs are involved in research funded by this foundation to integrate and analyze these datasets</a:t>
                      </a:r>
                      <a:endParaRPr lang="en-US" sz="1200" dirty="0">
                        <a:effectLst/>
                        <a:latin typeface="Times New Roman" panose="02020603050405020304" pitchFamily="18" charset="0"/>
                        <a:ea typeface="Times New Roman" panose="02020603050405020304" pitchFamily="18" charset="0"/>
                      </a:endParaRPr>
                    </a:p>
                  </a:txBody>
                  <a:tcPr marL="30358" marR="30358"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444550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245" y="230044"/>
            <a:ext cx="11232573" cy="778073"/>
          </a:xfrm>
        </p:spPr>
        <p:txBody>
          <a:bodyPr>
            <a:normAutofit fontScale="90000"/>
          </a:bodyPr>
          <a:lstStyle/>
          <a:p>
            <a:pPr eaLnBrk="1" hangingPunct="1"/>
            <a:r>
              <a:rPr lang="en-US" dirty="0">
                <a:effectLst>
                  <a:outerShdw blurRad="38100" dist="38100" dir="2700000" algn="tl">
                    <a:srgbClr val="000000">
                      <a:alpha val="43137"/>
                    </a:srgbClr>
                  </a:outerShdw>
                </a:effectLst>
                <a:latin typeface="Palatino Linotype" pitchFamily="18" charset="0"/>
                <a:cs typeface="Arial" pitchFamily="34" charset="0"/>
              </a:rPr>
              <a:t>Characteristics of Big </a:t>
            </a:r>
            <a:r>
              <a:rPr lang="en-US" dirty="0" smtClean="0">
                <a:effectLst>
                  <a:outerShdw blurRad="38100" dist="38100" dir="2700000" algn="tl">
                    <a:srgbClr val="000000">
                      <a:alpha val="43137"/>
                    </a:srgbClr>
                  </a:outerShdw>
                </a:effectLst>
                <a:latin typeface="Palatino Linotype" pitchFamily="18" charset="0"/>
                <a:cs typeface="Arial" pitchFamily="34" charset="0"/>
              </a:rPr>
              <a:t>Brain </a:t>
            </a:r>
            <a:r>
              <a:rPr lang="en-US" dirty="0">
                <a:effectLst>
                  <a:outerShdw blurRad="38100" dist="38100" dir="2700000" algn="tl">
                    <a:srgbClr val="000000">
                      <a:alpha val="43137"/>
                    </a:srgbClr>
                  </a:outerShdw>
                </a:effectLst>
                <a:latin typeface="Palatino Linotype" pitchFamily="18" charset="0"/>
                <a:cs typeface="Arial" pitchFamily="34" charset="0"/>
              </a:rPr>
              <a:t>Data</a:t>
            </a:r>
          </a:p>
        </p:txBody>
      </p:sp>
      <p:sp>
        <p:nvSpPr>
          <p:cNvPr id="3" name="TextBox 2"/>
          <p:cNvSpPr txBox="1"/>
          <p:nvPr/>
        </p:nvSpPr>
        <p:spPr>
          <a:xfrm>
            <a:off x="2320800" y="6539276"/>
            <a:ext cx="1773220" cy="318724"/>
          </a:xfrm>
          <a:prstGeom prst="rect">
            <a:avLst/>
          </a:prstGeom>
          <a:noFill/>
        </p:spPr>
        <p:txBody>
          <a:bodyPr wrap="square" rtlCol="0">
            <a:spAutoFit/>
          </a:bodyPr>
          <a:lstStyle/>
          <a:p>
            <a:r>
              <a:rPr lang="en-US" sz="1400" i="1" dirty="0" smtClean="0"/>
              <a:t>Dinov</a:t>
            </a:r>
            <a:r>
              <a:rPr lang="en-US" sz="1400" i="1" dirty="0"/>
              <a:t> </a:t>
            </a:r>
            <a:r>
              <a:rPr lang="en-US" sz="1400" i="1" dirty="0" smtClean="0"/>
              <a:t>(2016)</a:t>
            </a:r>
            <a:endParaRPr lang="en-US" sz="1400" i="1" dirty="0"/>
          </a:p>
        </p:txBody>
      </p:sp>
      <p:sp>
        <p:nvSpPr>
          <p:cNvPr id="4" name="Rectangle 3"/>
          <p:cNvSpPr/>
          <p:nvPr/>
        </p:nvSpPr>
        <p:spPr>
          <a:xfrm>
            <a:off x="6803876" y="1455755"/>
            <a:ext cx="5249579" cy="5262979"/>
          </a:xfrm>
          <a:prstGeom prst="rect">
            <a:avLst/>
          </a:prstGeom>
        </p:spPr>
        <p:txBody>
          <a:bodyPr wrap="square">
            <a:spAutoFit/>
          </a:bodyPr>
          <a:lstStyle/>
          <a:p>
            <a:r>
              <a:rPr lang="en-US" sz="2400" u="sng" dirty="0"/>
              <a:t>Example</a:t>
            </a:r>
            <a:r>
              <a:rPr lang="en-US" sz="2400" dirty="0"/>
              <a:t>: analyzing observational data of 1,000’s Parkinson’s disease patients based on 10,000’s signature biomarkers derived from multi-source </a:t>
            </a:r>
            <a:r>
              <a:rPr lang="en-US" sz="2400" u="sng" dirty="0"/>
              <a:t>imaging</a:t>
            </a:r>
            <a:r>
              <a:rPr lang="en-US" sz="2400" dirty="0"/>
              <a:t>, </a:t>
            </a:r>
            <a:r>
              <a:rPr lang="en-US" sz="2400" u="sng" dirty="0"/>
              <a:t>genetics</a:t>
            </a:r>
            <a:r>
              <a:rPr lang="en-US" sz="2400" dirty="0"/>
              <a:t>, </a:t>
            </a:r>
            <a:r>
              <a:rPr lang="en-US" sz="2400" u="sng" dirty="0"/>
              <a:t>clinical</a:t>
            </a:r>
            <a:r>
              <a:rPr lang="en-US" sz="2400" dirty="0"/>
              <a:t>, </a:t>
            </a:r>
            <a:r>
              <a:rPr lang="en-US" sz="2400" u="sng" dirty="0"/>
              <a:t>physiologic</a:t>
            </a:r>
            <a:r>
              <a:rPr lang="en-US" sz="2400" dirty="0"/>
              <a:t>, </a:t>
            </a:r>
            <a:r>
              <a:rPr lang="en-US" sz="2400" u="sng" dirty="0" err="1"/>
              <a:t>phenomics</a:t>
            </a:r>
            <a:r>
              <a:rPr lang="en-US" sz="2400" dirty="0"/>
              <a:t> and </a:t>
            </a:r>
            <a:r>
              <a:rPr lang="en-US" sz="2400" u="sng" dirty="0"/>
              <a:t>demographic</a:t>
            </a:r>
            <a:r>
              <a:rPr lang="en-US" sz="2400" dirty="0"/>
              <a:t> data elements. </a:t>
            </a:r>
          </a:p>
          <a:p>
            <a:endParaRPr lang="en-US" sz="2400" dirty="0"/>
          </a:p>
          <a:p>
            <a:r>
              <a:rPr lang="en-US" sz="2400" dirty="0"/>
              <a:t>Software developments, student training, service platforms and methodological advances associated with the Big Data Discovery Science all present existing opportunities for learners, educators, researchers, practitioners and policy makers</a:t>
            </a:r>
          </a:p>
        </p:txBody>
      </p:sp>
      <p:sp>
        <p:nvSpPr>
          <p:cNvPr id="5" name="Rectangle 4"/>
          <p:cNvSpPr/>
          <p:nvPr/>
        </p:nvSpPr>
        <p:spPr>
          <a:xfrm>
            <a:off x="1334375" y="1078047"/>
            <a:ext cx="4257368" cy="307777"/>
          </a:xfrm>
          <a:prstGeom prst="rect">
            <a:avLst/>
          </a:prstGeom>
        </p:spPr>
        <p:txBody>
          <a:bodyPr wrap="square">
            <a:spAutoFit/>
          </a:bodyPr>
          <a:lstStyle/>
          <a:p>
            <a:r>
              <a:rPr lang="en-US" sz="1400" dirty="0"/>
              <a:t>IBM Big Data 4V’s: Volume, Variety, Velocity &amp; Veracity</a:t>
            </a:r>
          </a:p>
        </p:txBody>
      </p:sp>
      <p:graphicFrame>
        <p:nvGraphicFramePr>
          <p:cNvPr id="7" name="Table 6"/>
          <p:cNvGraphicFramePr>
            <a:graphicFrameLocks noGrp="1"/>
          </p:cNvGraphicFramePr>
          <p:nvPr>
            <p:extLst>
              <p:ext uri="{D42A27DB-BD31-4B8C-83A1-F6EECF244321}">
                <p14:modId xmlns:p14="http://schemas.microsoft.com/office/powerpoint/2010/main" val="3898169923"/>
              </p:ext>
            </p:extLst>
          </p:nvPr>
        </p:nvGraphicFramePr>
        <p:xfrm>
          <a:off x="317500" y="1528616"/>
          <a:ext cx="6291118" cy="5010660"/>
        </p:xfrm>
        <a:graphic>
          <a:graphicData uri="http://schemas.openxmlformats.org/drawingml/2006/table">
            <a:tbl>
              <a:tblPr firstRow="1" bandRow="1">
                <a:tableStyleId>{5FD0F851-EC5A-4D38-B0AD-8093EC10F338}</a:tableStyleId>
              </a:tblPr>
              <a:tblGrid>
                <a:gridCol w="1573645">
                  <a:extLst>
                    <a:ext uri="{9D8B030D-6E8A-4147-A177-3AD203B41FA5}">
                      <a16:colId xmlns:a16="http://schemas.microsoft.com/office/drawing/2014/main" val="20000"/>
                    </a:ext>
                  </a:extLst>
                </a:gridCol>
                <a:gridCol w="4717473">
                  <a:extLst>
                    <a:ext uri="{9D8B030D-6E8A-4147-A177-3AD203B41FA5}">
                      <a16:colId xmlns:a16="http://schemas.microsoft.com/office/drawing/2014/main" val="20001"/>
                    </a:ext>
                  </a:extLst>
                </a:gridCol>
              </a:tblGrid>
              <a:tr h="413582">
                <a:tc>
                  <a:txBody>
                    <a:bodyPr/>
                    <a:lstStyle/>
                    <a:p>
                      <a:pPr algn="ctr"/>
                      <a:r>
                        <a:rPr lang="en-US" sz="2000" dirty="0" smtClean="0"/>
                        <a:t>BBD Dimensions</a:t>
                      </a:r>
                      <a:endParaRPr lang="en-US" sz="2000" dirty="0"/>
                    </a:p>
                  </a:txBody>
                  <a:tcPr anchor="ctr"/>
                </a:tc>
                <a:tc>
                  <a:txBody>
                    <a:bodyPr/>
                    <a:lstStyle/>
                    <a:p>
                      <a:pPr algn="ctr"/>
                      <a:r>
                        <a:rPr lang="en-US" sz="2000" dirty="0" smtClean="0"/>
                        <a:t>Tools</a:t>
                      </a:r>
                      <a:endParaRPr lang="en-US" sz="2000" dirty="0"/>
                    </a:p>
                  </a:txBody>
                  <a:tcPr anchor="ctr"/>
                </a:tc>
                <a:extLst>
                  <a:ext uri="{0D108BD9-81ED-4DB2-BD59-A6C34878D82A}">
                    <a16:rowId xmlns:a16="http://schemas.microsoft.com/office/drawing/2014/main" val="10000"/>
                  </a:ext>
                </a:extLst>
              </a:tr>
              <a:tr h="718270">
                <a:tc>
                  <a:txBody>
                    <a:bodyPr/>
                    <a:lstStyle/>
                    <a:p>
                      <a:r>
                        <a:rPr lang="en-US" b="1" dirty="0" smtClean="0"/>
                        <a:t>Size</a:t>
                      </a:r>
                      <a:endParaRPr lang="en-US" b="1" dirty="0"/>
                    </a:p>
                  </a:txBody>
                  <a:tcPr anchor="ctr"/>
                </a:tc>
                <a:tc>
                  <a:txBody>
                    <a:bodyPr/>
                    <a:lstStyle/>
                    <a:p>
                      <a:r>
                        <a:rPr lang="en-US" dirty="0" smtClean="0"/>
                        <a:t>Harvesting and management of vast amounts of data</a:t>
                      </a:r>
                      <a:endParaRPr lang="en-US" dirty="0"/>
                    </a:p>
                  </a:txBody>
                  <a:tcPr anchor="ctr"/>
                </a:tc>
                <a:extLst>
                  <a:ext uri="{0D108BD9-81ED-4DB2-BD59-A6C34878D82A}">
                    <a16:rowId xmlns:a16="http://schemas.microsoft.com/office/drawing/2014/main" val="10001"/>
                  </a:ext>
                </a:extLst>
              </a:tr>
              <a:tr h="718270">
                <a:tc>
                  <a:txBody>
                    <a:bodyPr/>
                    <a:lstStyle/>
                    <a:p>
                      <a:r>
                        <a:rPr lang="en-US" b="1" dirty="0" smtClean="0"/>
                        <a:t>Complexity</a:t>
                      </a:r>
                      <a:endParaRPr lang="en-US" b="1" dirty="0"/>
                    </a:p>
                  </a:txBody>
                  <a:tcPr anchor="ctr"/>
                </a:tc>
                <a:tc>
                  <a:txBody>
                    <a:bodyPr/>
                    <a:lstStyle/>
                    <a:p>
                      <a:r>
                        <a:rPr lang="en-US" dirty="0" smtClean="0"/>
                        <a:t>Wranglers for dealing with heterogeneous</a:t>
                      </a:r>
                      <a:r>
                        <a:rPr lang="en-US" baseline="0" dirty="0" smtClean="0"/>
                        <a:t> data</a:t>
                      </a:r>
                      <a:endParaRPr lang="en-US" dirty="0"/>
                    </a:p>
                  </a:txBody>
                  <a:tcPr anchor="ctr"/>
                </a:tc>
                <a:extLst>
                  <a:ext uri="{0D108BD9-81ED-4DB2-BD59-A6C34878D82A}">
                    <a16:rowId xmlns:a16="http://schemas.microsoft.com/office/drawing/2014/main" val="10002"/>
                  </a:ext>
                </a:extLst>
              </a:tr>
              <a:tr h="718270">
                <a:tc>
                  <a:txBody>
                    <a:bodyPr/>
                    <a:lstStyle/>
                    <a:p>
                      <a:r>
                        <a:rPr lang="en-US" b="1" dirty="0" err="1" smtClean="0"/>
                        <a:t>Incongruency</a:t>
                      </a:r>
                      <a:endParaRPr lang="en-US" b="1" dirty="0"/>
                    </a:p>
                  </a:txBody>
                  <a:tcPr anchor="ctr"/>
                </a:tc>
                <a:tc>
                  <a:txBody>
                    <a:bodyPr/>
                    <a:lstStyle/>
                    <a:p>
                      <a:r>
                        <a:rPr lang="en-US" dirty="0" smtClean="0"/>
                        <a:t>Tools for data harmonization and aggregation</a:t>
                      </a:r>
                      <a:endParaRPr lang="en-US" dirty="0"/>
                    </a:p>
                  </a:txBody>
                  <a:tcPr anchor="ctr"/>
                </a:tc>
                <a:extLst>
                  <a:ext uri="{0D108BD9-81ED-4DB2-BD59-A6C34878D82A}">
                    <a16:rowId xmlns:a16="http://schemas.microsoft.com/office/drawing/2014/main" val="10003"/>
                  </a:ext>
                </a:extLst>
              </a:tr>
              <a:tr h="718270">
                <a:tc>
                  <a:txBody>
                    <a:bodyPr/>
                    <a:lstStyle/>
                    <a:p>
                      <a:r>
                        <a:rPr lang="en-US" b="1" dirty="0" smtClean="0"/>
                        <a:t>Multi-source</a:t>
                      </a:r>
                      <a:endParaRPr lang="en-US" b="1" dirty="0"/>
                    </a:p>
                  </a:txBody>
                  <a:tcPr anchor="ctr"/>
                </a:tc>
                <a:tc>
                  <a:txBody>
                    <a:bodyPr/>
                    <a:lstStyle/>
                    <a:p>
                      <a:r>
                        <a:rPr lang="en-US" dirty="0" smtClean="0"/>
                        <a:t>Transfer and joint modeling of disparate elements</a:t>
                      </a:r>
                      <a:endParaRPr lang="en-US" dirty="0"/>
                    </a:p>
                  </a:txBody>
                  <a:tcPr anchor="ctr"/>
                </a:tc>
                <a:extLst>
                  <a:ext uri="{0D108BD9-81ED-4DB2-BD59-A6C34878D82A}">
                    <a16:rowId xmlns:a16="http://schemas.microsoft.com/office/drawing/2014/main" val="10004"/>
                  </a:ext>
                </a:extLst>
              </a:tr>
              <a:tr h="718270">
                <a:tc>
                  <a:txBody>
                    <a:bodyPr/>
                    <a:lstStyle/>
                    <a:p>
                      <a:r>
                        <a:rPr lang="en-US" b="1" dirty="0" smtClean="0"/>
                        <a:t>Multi-scale</a:t>
                      </a:r>
                      <a:endParaRPr lang="en-US" b="1" dirty="0"/>
                    </a:p>
                  </a:txBody>
                  <a:tcPr anchor="ctr"/>
                </a:tc>
                <a:tc>
                  <a:txBody>
                    <a:bodyPr/>
                    <a:lstStyle/>
                    <a:p>
                      <a:r>
                        <a:rPr lang="en-US" dirty="0" smtClean="0"/>
                        <a:t>Macro to </a:t>
                      </a:r>
                      <a:r>
                        <a:rPr lang="en-US" dirty="0" err="1" smtClean="0"/>
                        <a:t>meso</a:t>
                      </a:r>
                      <a:r>
                        <a:rPr lang="en-US" dirty="0" smtClean="0"/>
                        <a:t> to micro scale observations </a:t>
                      </a:r>
                      <a:r>
                        <a:rPr lang="en-US" baseline="0" dirty="0" smtClean="0"/>
                        <a:t> </a:t>
                      </a:r>
                      <a:endParaRPr lang="en-US" dirty="0"/>
                    </a:p>
                  </a:txBody>
                  <a:tcPr anchor="ctr"/>
                </a:tc>
                <a:extLst>
                  <a:ext uri="{0D108BD9-81ED-4DB2-BD59-A6C34878D82A}">
                    <a16:rowId xmlns:a16="http://schemas.microsoft.com/office/drawing/2014/main" val="10005"/>
                  </a:ext>
                </a:extLst>
              </a:tr>
              <a:tr h="718270">
                <a:tc>
                  <a:txBody>
                    <a:bodyPr/>
                    <a:lstStyle/>
                    <a:p>
                      <a:r>
                        <a:rPr lang="en-US" b="1" dirty="0" smtClean="0"/>
                        <a:t>Incomplete</a:t>
                      </a:r>
                      <a:endParaRPr lang="en-US" b="1" dirty="0"/>
                    </a:p>
                  </a:txBody>
                  <a:tcPr anchor="ctr"/>
                </a:tc>
                <a:tc>
                  <a:txBody>
                    <a:bodyPr/>
                    <a:lstStyle/>
                    <a:p>
                      <a:r>
                        <a:rPr lang="en-US" dirty="0" smtClean="0"/>
                        <a:t>Reliable management of missing data</a:t>
                      </a:r>
                      <a:endParaRPr lang="en-US" dirty="0"/>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323872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45363"/>
            <a:ext cx="12477750" cy="6936119"/>
            <a:chOff x="0" y="45363"/>
            <a:chExt cx="12477750" cy="6936119"/>
          </a:xfrm>
        </p:grpSpPr>
        <p:pic>
          <p:nvPicPr>
            <p:cNvPr id="4" name="Picture 3"/>
            <p:cNvPicPr>
              <a:picLocks noChangeAspect="1"/>
            </p:cNvPicPr>
            <p:nvPr/>
          </p:nvPicPr>
          <p:blipFill rotWithShape="1">
            <a:blip r:embed="rId2"/>
            <a:srcRect l="1145" t="24814" r="12291" b="12408"/>
            <a:stretch/>
          </p:blipFill>
          <p:spPr>
            <a:xfrm>
              <a:off x="0" y="45363"/>
              <a:ext cx="12477750" cy="6812637"/>
            </a:xfrm>
            <a:prstGeom prst="rect">
              <a:avLst/>
            </a:prstGeom>
          </p:spPr>
        </p:pic>
        <p:pic>
          <p:nvPicPr>
            <p:cNvPr id="3" name="Picture 2"/>
            <p:cNvPicPr>
              <a:picLocks noChangeAspect="1"/>
            </p:cNvPicPr>
            <p:nvPr/>
          </p:nvPicPr>
          <p:blipFill rotWithShape="1">
            <a:blip r:embed="rId3"/>
            <a:srcRect l="1458" t="24814" r="15937" b="8704"/>
            <a:stretch/>
          </p:blipFill>
          <p:spPr>
            <a:xfrm>
              <a:off x="2876550" y="753279"/>
              <a:ext cx="9601200" cy="4346571"/>
            </a:xfrm>
            <a:prstGeom prst="rect">
              <a:avLst/>
            </a:prstGeom>
            <a:scene3d>
              <a:camera prst="perspectiveContrastingLeftFacing"/>
              <a:lightRig rig="threePt" dir="t"/>
            </a:scene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00" y="330200"/>
              <a:ext cx="7591416" cy="5697530"/>
            </a:xfrm>
            <a:prstGeom prst="rect">
              <a:avLst/>
            </a:prstGeom>
            <a:scene3d>
              <a:camera prst="perspectiveContrastingRightFacing"/>
              <a:lightRig rig="threePt" dir="t"/>
            </a:scene3d>
          </p:spPr>
        </p:pic>
        <p:sp>
          <p:nvSpPr>
            <p:cNvPr id="5" name="Rectangle 4"/>
            <p:cNvSpPr/>
            <p:nvPr/>
          </p:nvSpPr>
          <p:spPr>
            <a:xfrm>
              <a:off x="5193846" y="4609683"/>
              <a:ext cx="5864225" cy="95410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57150">
              <a:solidFill>
                <a:srgbClr val="FFC000"/>
              </a:solidFill>
            </a:ln>
          </p:spPr>
          <p:txBody>
            <a:bodyPr wrap="square">
              <a:spAutoFit/>
            </a:bodyPr>
            <a:lstStyle/>
            <a:p>
              <a:pPr algn="ctr"/>
              <a:r>
                <a:rPr lang="en-US" sz="2800" b="1" dirty="0" smtClean="0"/>
                <a:t>Normal &amp; Schizophrenia </a:t>
              </a:r>
            </a:p>
            <a:p>
              <a:pPr algn="ctr"/>
              <a:r>
                <a:rPr lang="en-US" sz="2800" b="1" dirty="0" smtClean="0"/>
                <a:t>Pediatric Neuroimaging Study</a:t>
              </a:r>
              <a:endParaRPr lang="en-US" sz="2800" b="1" dirty="0"/>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8571" y="5576903"/>
              <a:ext cx="2322509" cy="1404579"/>
            </a:xfrm>
            <a:prstGeom prst="rect">
              <a:avLst/>
            </a:prstGeom>
          </p:spPr>
        </p:pic>
      </p:grpSp>
    </p:spTree>
    <p:extLst>
      <p:ext uri="{BB962C8B-B14F-4D97-AF65-F5344CB8AC3E}">
        <p14:creationId xmlns:p14="http://schemas.microsoft.com/office/powerpoint/2010/main" val="36303125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7197" y="-1"/>
            <a:ext cx="12104803" cy="6858001"/>
            <a:chOff x="87197" y="-1"/>
            <a:chExt cx="12104803" cy="6858001"/>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490" y="5300345"/>
              <a:ext cx="2554426" cy="155765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21414"/>
            <a:stretch/>
          </p:blipFill>
          <p:spPr>
            <a:xfrm>
              <a:off x="5112327" y="-1"/>
              <a:ext cx="7079673" cy="685058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78182"/>
            <a:stretch/>
          </p:blipFill>
          <p:spPr>
            <a:xfrm>
              <a:off x="119805" y="3394365"/>
              <a:ext cx="6343205" cy="1704108"/>
            </a:xfrm>
            <a:prstGeom prst="rect">
              <a:avLst/>
            </a:prstGeom>
          </p:spPr>
        </p:pic>
        <p:pic>
          <p:nvPicPr>
            <p:cNvPr id="1026" name="Picture 2" descr="https://encrypted-tbn0.gstatic.com/images?q=tbn:ANd9GcT-0Zd-YCNHP20TUAD73-x6Sj90Wt4emJ-NRnIQiZDv_EYHYAB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97" y="1069026"/>
              <a:ext cx="5025130" cy="16880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364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TotalTime>
  <Words>1886</Words>
  <Application>Microsoft Office PowerPoint</Application>
  <PresentationFormat>Widescreen</PresentationFormat>
  <Paragraphs>286</Paragraphs>
  <Slides>26</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ＭＳ Ｐゴシック</vt:lpstr>
      <vt:lpstr>Arial</vt:lpstr>
      <vt:lpstr>Calibri</vt:lpstr>
      <vt:lpstr>Calibri Light</vt:lpstr>
      <vt:lpstr>Cambria Math</vt:lpstr>
      <vt:lpstr>Courier New</vt:lpstr>
      <vt:lpstr>Palatino Linotype</vt:lpstr>
      <vt:lpstr>Times New Roman</vt:lpstr>
      <vt:lpstr>Wingdings</vt:lpstr>
      <vt:lpstr>Office Theme</vt:lpstr>
      <vt:lpstr>Computational Neuroscience Network (ACNN)</vt:lpstr>
      <vt:lpstr>ACNN Team</vt:lpstr>
      <vt:lpstr>ACNN Computational Infrastructure</vt:lpstr>
      <vt:lpstr>ACNN Services</vt:lpstr>
      <vt:lpstr>Big Neuroscience Data</vt:lpstr>
      <vt:lpstr>Examples of Big Neuroscience Data</vt:lpstr>
      <vt:lpstr>Characteristics of Big Brain Data</vt:lpstr>
      <vt:lpstr>PowerPoint Presentation</vt:lpstr>
      <vt:lpstr>PowerPoint Presentation</vt:lpstr>
      <vt:lpstr>PowerPoint Presentation</vt:lpstr>
      <vt:lpstr>PowerPoint Presentation</vt:lpstr>
      <vt:lpstr>Gaps, Barriers &amp; Opportunities</vt:lpstr>
      <vt:lpstr>Big Data Analytics Resourceome</vt:lpstr>
      <vt:lpstr>Examples of Available Resources</vt:lpstr>
      <vt:lpstr>Distributed Services</vt:lpstr>
      <vt:lpstr>Data Science Education</vt:lpstr>
      <vt:lpstr>End-to-end Pipeline Workflow Solutions </vt:lpstr>
      <vt:lpstr>Predictive Big Data Analytics in Parkinson’s Disease</vt:lpstr>
      <vt:lpstr>Predictive Big Data Analytics: Applications to Parkinson’s Disease</vt:lpstr>
      <vt:lpstr>PowerPoint Presentation</vt:lpstr>
      <vt:lpstr>SOCR Big Data Dashboard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Dinov</dc:creator>
  <cp:lastModifiedBy>umhs\dinov</cp:lastModifiedBy>
  <cp:revision>103</cp:revision>
  <dcterms:created xsi:type="dcterms:W3CDTF">2016-07-14T13:58:05Z</dcterms:created>
  <dcterms:modified xsi:type="dcterms:W3CDTF">2017-01-18T14:50:28Z</dcterms:modified>
</cp:coreProperties>
</file>